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8816" r:id="rId3"/>
    <p:sldId id="2147477212" r:id="rId4"/>
    <p:sldId id="2147477214" r:id="rId5"/>
    <p:sldId id="2147477215" r:id="rId6"/>
    <p:sldId id="9126" r:id="rId7"/>
    <p:sldId id="2147477261" r:id="rId8"/>
    <p:sldId id="2147477264" r:id="rId9"/>
    <p:sldId id="2147477265" r:id="rId10"/>
    <p:sldId id="2147477266" r:id="rId11"/>
    <p:sldId id="9123" r:id="rId12"/>
    <p:sldId id="9128" r:id="rId13"/>
    <p:sldId id="2147477271" r:id="rId14"/>
    <p:sldId id="9122" r:id="rId15"/>
    <p:sldId id="2147477253" r:id="rId16"/>
    <p:sldId id="2147477269" r:id="rId17"/>
    <p:sldId id="2147477270" r:id="rId18"/>
    <p:sldId id="9124" r:id="rId19"/>
    <p:sldId id="8770" r:id="rId20"/>
    <p:sldId id="2147477272" r:id="rId21"/>
    <p:sldId id="2147477256" r:id="rId22"/>
    <p:sldId id="8772" r:id="rId23"/>
    <p:sldId id="2147477273" r:id="rId24"/>
    <p:sldId id="8776" r:id="rId25"/>
    <p:sldId id="8763" r:id="rId26"/>
    <p:sldId id="8769" r:id="rId27"/>
    <p:sldId id="8767" r:id="rId28"/>
    <p:sldId id="2147477260" r:id="rId29"/>
    <p:sldId id="8741" r:id="rId30"/>
    <p:sldId id="8766" r:id="rId31"/>
    <p:sldId id="2147477257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B101"/>
    <a:srgbClr val="398EED"/>
    <a:srgbClr val="003366"/>
    <a:srgbClr val="003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1"/>
    <p:restoredTop sz="86027"/>
  </p:normalViewPr>
  <p:slideViewPr>
    <p:cSldViewPr snapToGrid="0">
      <p:cViewPr varScale="1">
        <p:scale>
          <a:sx n="108" d="100"/>
          <a:sy n="108" d="100"/>
        </p:scale>
        <p:origin x="1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7C438-0103-5A49-8F2C-CD48AB2A06FF}" type="datetimeFigureOut">
              <a:rPr kumimoji="1" lang="zh-CN" altLang="en-US" smtClean="0"/>
              <a:t>2025/5/30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5223-FA22-D845-9FC1-4EE3CD3F22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333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1988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9578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91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5160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898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" altLang="zh-CN" dirty="0"/>
              <a:t>Move from costly, closed-source APIs to optimized open-source models.</a:t>
            </a:r>
          </a:p>
          <a:p>
            <a:pPr>
              <a:buNone/>
            </a:pPr>
            <a:r>
              <a:rPr lang="en" altLang="zh-CN" dirty="0"/>
              <a:t>Transition away from extensive model fine-tuning towards zero-shot frameworks.</a:t>
            </a:r>
          </a:p>
          <a:p>
            <a:r>
              <a:rPr lang="en" altLang="zh-CN" dirty="0"/>
              <a:t>Shift from static reasoning methods to dynamic, adaptive reasoning strategies.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5657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The term </a:t>
            </a:r>
            <a:r>
              <a:rPr lang="en" altLang="zh-CN" i="1" dirty="0"/>
              <a:t>agent</a:t>
            </a:r>
            <a:r>
              <a:rPr lang="en" altLang="zh-CN" dirty="0"/>
              <a:t> in AI generally refers to an autonomous entity that can </a:t>
            </a:r>
            <a:r>
              <a:rPr lang="en" altLang="zh-CN" b="1" dirty="0"/>
              <a:t>perceive, reason, and act</a:t>
            </a:r>
            <a:r>
              <a:rPr lang="en" altLang="zh-CN" dirty="0"/>
              <a:t> in an environment to achieve a goal. We assume that the agent is the LLM agents. A </a:t>
            </a:r>
            <a:r>
              <a:rPr lang="en" altLang="zh-CN" b="1" dirty="0"/>
              <a:t>Reasoning Agent</a:t>
            </a:r>
            <a:r>
              <a:rPr lang="en" altLang="zh-CN" dirty="0"/>
              <a:t>, specifically, is one that employs an LLM to perform multi-step reasoning and decision-making, rather than just producing a single-shot answer.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8006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Alpha-SQL is our proposed solution. We call it “plug-and-play” because it is designed to work with existing tools and models without additional training, and you can plug in different components as needed. The framework embodies three key characteristics: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943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加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998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195223-FA22-D845-9FC1-4EE3CD3F220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687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F4D37E-6D68-0000-EED4-43217D88C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3B74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BEAB5EC-6449-ED08-EFD7-DD1CE2219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dirty="0"/>
              <a:t>单击此处编辑母版副标题样式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465D181-3586-16EA-3A3F-C9B799355AD8}"/>
              </a:ext>
            </a:extLst>
          </p:cNvPr>
          <p:cNvSpPr/>
          <p:nvPr userDrawn="1"/>
        </p:nvSpPr>
        <p:spPr>
          <a:xfrm>
            <a:off x="633304" y="-555812"/>
            <a:ext cx="733465" cy="1992896"/>
          </a:xfrm>
          <a:prstGeom prst="rect">
            <a:avLst/>
          </a:prstGeom>
          <a:solidFill>
            <a:srgbClr val="003B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A61FC8-F2FB-E8DF-60F2-20DD2ED68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0197" y="135913"/>
            <a:ext cx="733797" cy="10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5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D12586-D6F4-1916-DC8D-F48E51F7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3CE3FE-136B-B663-B4F0-0A1E73DCD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EA585C-5FE9-633B-B61A-6CF40FEC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BE12AC-85E3-9D2A-5EC8-D214C4E9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8196D1-21C6-07D6-7B0E-60020D25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1A555381-9BA3-9543-9FC3-0B4BD9DA07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028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085BC8F-5B33-F019-3ED7-7AEF5F07D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0E2E9E-306B-A2B0-228F-F7BE93204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DE6B84-E99B-4A73-FB8E-72616FF3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985E8A-B603-13CB-CD37-188E1F6E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059FF8-CA18-6120-FFEB-65C01E38E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1A555381-9BA3-9543-9FC3-0B4BD9DA07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3424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73907CB-8704-B141-87A9-9F4D25910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1897" y="2474873"/>
            <a:ext cx="5027897" cy="586153"/>
          </a:xfrm>
          <a:prstGeom prst="rect">
            <a:avLst/>
          </a:prstGeom>
        </p:spPr>
        <p:txBody>
          <a:bodyPr/>
          <a:lstStyle>
            <a:lvl1pPr algn="l">
              <a:defRPr sz="2667">
                <a:solidFill>
                  <a:schemeClr val="bg1"/>
                </a:solidFill>
                <a:latin typeface="Muli"/>
                <a:cs typeface="Mul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CCA59C-2B24-5740-B055-A81D5E23B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897" y="3130714"/>
            <a:ext cx="5027897" cy="6597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>
                <a:solidFill>
                  <a:srgbClr val="FFFFFF"/>
                </a:solidFill>
                <a:latin typeface="Muli Light"/>
                <a:cs typeface="Muli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09400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443342-DB67-E2DE-282B-1CFB5027D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>
            <a:lvl1pPr>
              <a:defRPr>
                <a:latin typeface="Avenir Next" panose="020B0503020202020204" pitchFamily="34" charset="0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8A0A25-2DDF-DEA7-55D2-29B026288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094"/>
            <a:ext cx="10515600" cy="4735869"/>
          </a:xfrm>
        </p:spPr>
        <p:txBody>
          <a:bodyPr/>
          <a:lstStyle>
            <a:lvl1pPr>
              <a:defRPr>
                <a:latin typeface="Avenir Next" panose="020B0503020202020204" pitchFamily="34" charset="0"/>
              </a:defRPr>
            </a:lvl1pPr>
            <a:lvl2pPr>
              <a:defRPr>
                <a:latin typeface="Avenir Next" panose="020B0503020202020204" pitchFamily="34" charset="0"/>
              </a:defRPr>
            </a:lvl2pPr>
            <a:lvl3pPr>
              <a:defRPr>
                <a:latin typeface="Avenir Next" panose="020B0503020202020204" pitchFamily="34" charset="0"/>
              </a:defRPr>
            </a:lvl3pPr>
            <a:lvl4pPr>
              <a:defRPr>
                <a:latin typeface="Avenir Next" panose="020B0503020202020204" pitchFamily="34" charset="0"/>
              </a:defRPr>
            </a:lvl4pPr>
            <a:lvl5pPr>
              <a:defRPr>
                <a:latin typeface="Avenir Next" panose="020B0503020202020204" pitchFamily="34" charset="0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16C9AE-8C48-6572-AD08-DECE7650E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DAEC69-C49E-C1C7-90C3-00DCFDE5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53B8BE-F26F-161A-9910-9CDAA524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1A555381-9BA3-9543-9FC3-0B4BD9DA0727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360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2A3A62-1408-B459-0AEB-EB23C9FD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4C88F6-8033-B7AF-4C84-CA6C3BFF9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7D6228-9199-4E18-B569-92FA0C72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EF4E0B-890D-651C-C1B1-9E31C783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540A0-57DB-D5C3-EEB2-ED74B9D5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1A555381-9BA3-9543-9FC3-0B4BD9DA07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432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0779EF-1F35-70B7-E0DE-0CD4C53D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55FF83-268D-2635-5D6B-B92DA2903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B556FAD-958B-9D05-8ED4-AF1C6C539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B113F5-70CF-D974-B691-12AA45E78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481F8E-34B0-25E0-2ED1-3715A08F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9704F8-6F4B-C2DA-E678-7BFD16CF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1A555381-9BA3-9543-9FC3-0B4BD9DA07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037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998207-74A2-F10A-D6E2-6F13F241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AD3FFB-3E9E-1B50-293C-CFE0547F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6867D31-B4EF-DF46-A213-43D635016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FD4311-C4AC-C049-295A-65975E7A0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2961C76-20C3-4A2B-DBE9-0D2AA7592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7CF6615-FC79-1CA4-DDDE-90FAA21D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BA3D0E-CAA6-8E71-3542-74D449583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5BF794D-97B6-FE6B-B287-2D61B08B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1A555381-9BA3-9543-9FC3-0B4BD9DA07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388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5A0EFA-3D9C-F87C-080D-1700122C5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B03765-8F7A-E388-198A-62CDB8CA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1A555381-9BA3-9543-9FC3-0B4BD9DA07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479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602904-DE15-794E-209E-777EE8F74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1A555381-9BA3-9543-9FC3-0B4BD9DA07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8312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90AD61-3D26-FDF1-1BB9-803B1CA1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3B1665-D8F4-72E5-BA63-E024FF0E2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9AC822-64E8-669E-ED8B-C1BE62266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7CE2EB2-2503-A86D-C4C2-E2E41623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1A555381-9BA3-9543-9FC3-0B4BD9DA07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504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F611E6-746F-E84E-9227-F588B456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18986-E239-6F13-FC8D-CC7D9F92B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1B0C3D-83CC-8A87-4C01-EA8942715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09261E-D508-9D0A-A314-F945AF4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D37D10-CCF2-3068-60B4-BDB6761E0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420002-FE6B-A397-8DF2-4EB1FFB0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  <a:prstGeom prst="rect">
            <a:avLst/>
          </a:prstGeom>
        </p:spPr>
        <p:txBody>
          <a:bodyPr/>
          <a:lstStyle/>
          <a:p>
            <a:fld id="{1A555381-9BA3-9543-9FC3-0B4BD9DA072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345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EA4486-A1FC-9AE7-0F98-921558CE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0E8406-6EFC-263C-BF83-74CE8BBE2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9B6413-C09D-F358-E71E-811A69693A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BAC2E4-2042-A121-BC3D-5D2E448DF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419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uoyuyu.vi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dailydoseofds.com/p/intro-to-react-reasoning-and-actio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lpha-sql-hkust.github.i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sv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5" Type="http://schemas.openxmlformats.org/officeDocument/2006/relationships/image" Target="../media/image44.png"/><Relationship Id="rId2" Type="http://schemas.openxmlformats.org/officeDocument/2006/relationships/image" Target="../media/image210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sv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67.png"/><Relationship Id="rId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30.sv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lpha-sql-hkust.github.io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9.png"/><Relationship Id="rId3" Type="http://schemas.openxmlformats.org/officeDocument/2006/relationships/hyperlink" Target="http://luoyuyu.vip/" TargetMode="External"/><Relationship Id="rId7" Type="http://schemas.openxmlformats.org/officeDocument/2006/relationships/image" Target="../media/image62.png"/><Relationship Id="rId12" Type="http://schemas.openxmlformats.org/officeDocument/2006/relationships/hyperlink" Target="https://github.com/HKUSTDial/Alpha-SQL" TargetMode="External"/><Relationship Id="rId2" Type="http://schemas.openxmlformats.org/officeDocument/2006/relationships/hyperlink" Target="mailto:yuyuluo@hkust-gz.edu.cn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HKUSTDial/NL2SQL_Handboo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AF09C0-F430-FCB5-4402-F4F97E985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30278"/>
            <a:ext cx="12192000" cy="17080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" altLang="zh-CN" sz="4000" dirty="0">
                <a:solidFill>
                  <a:srgbClr val="003366"/>
                </a:solidFill>
                <a:latin typeface="Futura Medium" panose="020B0602020204020303" pitchFamily="34" charset="-79"/>
                <a:ea typeface="SimHei" panose="02010609060101010101" pitchFamily="49" charset="-122"/>
                <a:cs typeface="Futura Medium" panose="020B0602020204020303" pitchFamily="34" charset="-79"/>
              </a:rPr>
              <a:t>Alpha-SQL: Zero-Shot Text-to-SQL </a:t>
            </a:r>
            <a:br>
              <a:rPr kumimoji="1" lang="en" altLang="zh-CN" sz="4000" dirty="0">
                <a:solidFill>
                  <a:srgbClr val="003366"/>
                </a:solidFill>
                <a:latin typeface="Futura Medium" panose="020B0602020204020303" pitchFamily="34" charset="-79"/>
                <a:ea typeface="SimHei" panose="02010609060101010101" pitchFamily="49" charset="-122"/>
                <a:cs typeface="Futura Medium" panose="020B0602020204020303" pitchFamily="34" charset="-79"/>
              </a:rPr>
            </a:br>
            <a:r>
              <a:rPr kumimoji="1" lang="en" altLang="zh-CN" sz="4000" dirty="0">
                <a:solidFill>
                  <a:srgbClr val="003366"/>
                </a:solidFill>
                <a:latin typeface="Futura Medium" panose="020B0602020204020303" pitchFamily="34" charset="-79"/>
                <a:ea typeface="SimHei" panose="02010609060101010101" pitchFamily="49" charset="-122"/>
                <a:cs typeface="Futura Medium" panose="020B0602020204020303" pitchFamily="34" charset="-79"/>
              </a:rPr>
              <a:t>using Monte Carlo Tree Search</a:t>
            </a:r>
            <a:endParaRPr kumimoji="1" lang="zh-CN" altLang="en-US" sz="4000" b="1" dirty="0">
              <a:solidFill>
                <a:srgbClr val="003366"/>
              </a:solidFill>
              <a:latin typeface="FUTURA MEDIUM" panose="020B0602020204020303" pitchFamily="34" charset="-79"/>
              <a:ea typeface="SimHei" panose="02010609060101010101" pitchFamily="49" charset="-122"/>
              <a:cs typeface="FUTURA MEDIUM" panose="020B0602020204020303" pitchFamily="34" charset="-79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F7A1687-2E70-B9B3-0BC5-E4B8F1AA5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5305"/>
            <a:ext cx="9144000" cy="1348628"/>
          </a:xfrm>
        </p:spPr>
        <p:txBody>
          <a:bodyPr>
            <a:noAutofit/>
          </a:bodyPr>
          <a:lstStyle/>
          <a:p>
            <a:r>
              <a:rPr kumimoji="1" lang="en-US" altLang="zh-CN" b="1" dirty="0">
                <a:latin typeface="Avenir Next" panose="020B0503020202020204" pitchFamily="34" charset="0"/>
                <a:ea typeface="SimHei" panose="02010609060101010101" pitchFamily="49" charset="-122"/>
                <a:cs typeface="FUTURA MEDIUM" panose="020B0602020204020303" pitchFamily="34" charset="-79"/>
              </a:rPr>
              <a:t>Yuyu</a:t>
            </a:r>
            <a:r>
              <a:rPr kumimoji="1" lang="zh-CN" altLang="en-US" b="1" dirty="0">
                <a:latin typeface="Avenir Next" panose="020B0503020202020204" pitchFamily="34" charset="0"/>
                <a:ea typeface="SimHei" panose="02010609060101010101" pitchFamily="49" charset="-122"/>
                <a:cs typeface="FUTURA MEDIUM" panose="020B0602020204020303" pitchFamily="34" charset="-79"/>
              </a:rPr>
              <a:t> </a:t>
            </a:r>
            <a:r>
              <a:rPr kumimoji="1" lang="en-US" altLang="zh-CN" b="1" dirty="0">
                <a:latin typeface="Avenir Next" panose="020B0503020202020204" pitchFamily="34" charset="0"/>
                <a:ea typeface="SimHei" panose="02010609060101010101" pitchFamily="49" charset="-122"/>
                <a:cs typeface="FUTURA MEDIUM" panose="020B0602020204020303" pitchFamily="34" charset="-79"/>
              </a:rPr>
              <a:t>Luo</a:t>
            </a:r>
          </a:p>
          <a:p>
            <a:r>
              <a:rPr lang="en" altLang="zh-CN" sz="1800" b="1" i="0" dirty="0">
                <a:solidFill>
                  <a:srgbClr val="000000"/>
                </a:solidFill>
                <a:effectLst/>
                <a:latin typeface="Avenir Next" panose="020B0503020202020204" pitchFamily="34" charset="0"/>
                <a:cs typeface="Futura Medium" panose="020B0602020204020303" pitchFamily="34" charset="-79"/>
              </a:rPr>
              <a:t>The Hong Kong University of Science and Technology (Guangzhou)</a:t>
            </a:r>
            <a:endParaRPr kumimoji="1" lang="en-US" altLang="zh-CN" b="1" dirty="0">
              <a:latin typeface="Avenir Next" panose="020B0503020202020204" pitchFamily="34" charset="0"/>
              <a:ea typeface="SimHei" panose="02010609060101010101" pitchFamily="49" charset="-122"/>
              <a:cs typeface="FUTURA MEDIUM" panose="020B0602020204020303" pitchFamily="34" charset="-79"/>
            </a:endParaRPr>
          </a:p>
          <a:p>
            <a:r>
              <a:rPr kumimoji="1" lang="en-US" altLang="zh-CN" sz="2000" dirty="0">
                <a:latin typeface="Avenir Next" panose="020B0503020202020204" pitchFamily="34" charset="0"/>
                <a:ea typeface="SimHei" panose="02010609060101010101" pitchFamily="49" charset="-122"/>
                <a:cs typeface="Futura Medium" panose="020B0602020204020303" pitchFamily="34" charset="-79"/>
                <a:hlinkClick r:id="rId3"/>
              </a:rPr>
              <a:t>https://luoyuyu.vip/</a:t>
            </a:r>
            <a:endParaRPr kumimoji="1" lang="en-US" altLang="zh-CN" sz="2000" dirty="0">
              <a:latin typeface="Avenir Next" panose="020B0503020202020204" pitchFamily="34" charset="0"/>
              <a:ea typeface="SimHei" panose="02010609060101010101" pitchFamily="49" charset="-122"/>
              <a:cs typeface="Futura Medium" panose="020B0602020204020303" pitchFamily="34" charset="-79"/>
            </a:endParaRPr>
          </a:p>
          <a:p>
            <a:r>
              <a:rPr kumimoji="1" lang="en-US" altLang="zh-CN" sz="2000" dirty="0" err="1">
                <a:latin typeface="Avenir Next" panose="020B0503020202020204" pitchFamily="34" charset="0"/>
                <a:ea typeface="SimHei" panose="02010609060101010101" pitchFamily="49" charset="-122"/>
                <a:cs typeface="Futura Medium" panose="020B0602020204020303" pitchFamily="34" charset="-79"/>
              </a:rPr>
              <a:t>yuyuluo@hkust-gz.edu.cn</a:t>
            </a:r>
            <a:endParaRPr kumimoji="1" lang="en-US" altLang="zh-CN" sz="2000" dirty="0">
              <a:latin typeface="Avenir Next" panose="020B0503020202020204" pitchFamily="34" charset="0"/>
              <a:ea typeface="SimHei" panose="02010609060101010101" pitchFamily="49" charset="-122"/>
              <a:cs typeface="Futura Medium" panose="020B0602020204020303" pitchFamily="34" charset="-79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94A2DC-0CFD-3D0E-7AFF-97B3CC5DD506}"/>
              </a:ext>
            </a:extLst>
          </p:cNvPr>
          <p:cNvSpPr/>
          <p:nvPr/>
        </p:nvSpPr>
        <p:spPr>
          <a:xfrm>
            <a:off x="633304" y="-930436"/>
            <a:ext cx="787585" cy="2367520"/>
          </a:xfrm>
          <a:prstGeom prst="rect">
            <a:avLst/>
          </a:prstGeom>
          <a:solidFill>
            <a:srgbClr val="003B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0B6D4A-3EEE-CEED-1C88-4BEB2CEA9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92" y="135913"/>
            <a:ext cx="733797" cy="10273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AA6F47-B8E2-3921-6106-EFFEADD95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186" y="135913"/>
            <a:ext cx="2016966" cy="818242"/>
          </a:xfrm>
          <a:prstGeom prst="rect">
            <a:avLst/>
          </a:prstGeom>
        </p:spPr>
      </p:pic>
      <p:pic>
        <p:nvPicPr>
          <p:cNvPr id="11" name="图片 10" descr="蓝色的标志&#10;&#10;AI 生成的内容可能不正确。">
            <a:extLst>
              <a:ext uri="{FF2B5EF4-FFF2-40B4-BE49-F238E27FC236}">
                <a16:creationId xmlns:a16="http://schemas.microsoft.com/office/drawing/2014/main" id="{2A520BB7-B0C2-8247-155C-BDC497EBE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806" y="253324"/>
            <a:ext cx="2095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88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FABFC-6AEA-38E7-CCAC-6115CDF9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45A82B-6BF2-BDB1-A9B0-4A0D06B3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Where Are We?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78653B-D390-BE9E-EEF5-7DC9181CA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4366"/>
            <a:ext cx="11161059" cy="23948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" altLang="zh-CN" sz="2400" b="1" dirty="0" err="1">
                <a:solidFill>
                  <a:srgbClr val="003366"/>
                </a:solidFill>
              </a:rPr>
              <a:t>XiYan</a:t>
            </a:r>
            <a:r>
              <a:rPr kumimoji="1" lang="en" altLang="zh-CN" sz="2400" b="1" dirty="0">
                <a:solidFill>
                  <a:srgbClr val="003366"/>
                </a:solidFill>
              </a:rPr>
              <a:t>-SQL</a:t>
            </a:r>
            <a:r>
              <a:rPr kumimoji="1" lang="en" altLang="zh-CN" sz="2400" dirty="0"/>
              <a:t>, by Alibaba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7FC5F5-AAF1-ADFB-71A6-F2143CB5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9</a:t>
            </a:fld>
            <a:endParaRPr kumimoji="1" lang="zh-CN" altLang="en-US" dirty="0"/>
          </a:p>
        </p:txBody>
      </p:sp>
      <p:pic>
        <p:nvPicPr>
          <p:cNvPr id="6" name="图片 5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CDECD03C-1C87-FEF8-3B81-5AC6CF7EAE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833" t="24487" r="12789" b="37255"/>
          <a:stretch/>
        </p:blipFill>
        <p:spPr>
          <a:xfrm>
            <a:off x="10223161" y="145319"/>
            <a:ext cx="1446559" cy="121452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46CAEC6-14B9-3062-6CB2-E2F195214A9A}"/>
              </a:ext>
            </a:extLst>
          </p:cNvPr>
          <p:cNvSpPr txBox="1"/>
          <p:nvPr/>
        </p:nvSpPr>
        <p:spPr>
          <a:xfrm>
            <a:off x="9773920" y="1335636"/>
            <a:ext cx="2345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Open-source</a:t>
            </a:r>
            <a:r>
              <a:rPr lang="zh-CN" altLang="en-US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LLMs</a:t>
            </a:r>
            <a:endParaRPr lang="zh-CN" altLang="en-US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6B848FD-CC50-315E-ABDA-6630D0D99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38" y="1934803"/>
            <a:ext cx="9999779" cy="28389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FD9E804-E11B-0830-B2FC-7F4255506834}"/>
              </a:ext>
            </a:extLst>
          </p:cNvPr>
          <p:cNvSpPr txBox="1"/>
          <p:nvPr/>
        </p:nvSpPr>
        <p:spPr>
          <a:xfrm>
            <a:off x="886607" y="4819248"/>
            <a:ext cx="113053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2000" b="1" dirty="0">
                <a:solidFill>
                  <a:srgbClr val="003366"/>
                </a:solidFill>
                <a:latin typeface="Avenir Next" panose="020B0503020202020204" pitchFamily="34" charset="0"/>
              </a:rPr>
              <a:t>Key 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000" dirty="0">
                <a:latin typeface="Avenir Next" panose="020B0503020202020204" pitchFamily="34" charset="0"/>
              </a:rPr>
              <a:t>High dependency on extensive </a:t>
            </a:r>
            <a:r>
              <a:rPr lang="en" altLang="zh-CN" sz="2000" b="1" dirty="0">
                <a:latin typeface="Avenir Next" panose="020B0503020202020204" pitchFamily="34" charset="0"/>
              </a:rPr>
              <a:t>domain-specific data</a:t>
            </a:r>
            <a:r>
              <a:rPr lang="en" altLang="zh-CN" sz="2000" dirty="0">
                <a:latin typeface="Avenir Next" panose="020B0503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000" dirty="0">
                <a:latin typeface="Avenir Next" panose="020B0503020202020204" pitchFamily="34" charset="0"/>
              </a:rPr>
              <a:t>Significant </a:t>
            </a:r>
            <a:r>
              <a:rPr lang="en" altLang="zh-CN" sz="2000" b="1" dirty="0">
                <a:latin typeface="Avenir Next" panose="020B0503020202020204" pitchFamily="34" charset="0"/>
              </a:rPr>
              <a:t>costs</a:t>
            </a:r>
            <a:r>
              <a:rPr lang="en" altLang="zh-CN" sz="2000" dirty="0">
                <a:latin typeface="Avenir Next" panose="020B0503020202020204" pitchFamily="34" charset="0"/>
              </a:rPr>
              <a:t> associated with </a:t>
            </a:r>
            <a:r>
              <a:rPr lang="en" altLang="zh-CN" sz="2000" b="1" dirty="0">
                <a:latin typeface="Avenir Next" panose="020B0503020202020204" pitchFamily="34" charset="0"/>
              </a:rPr>
              <a:t>fine-tuning</a:t>
            </a:r>
            <a:r>
              <a:rPr lang="en" altLang="zh-CN" sz="2000" dirty="0">
                <a:latin typeface="Avenir Next" panose="020B0503020202020204" pitchFamily="34" charset="0"/>
              </a:rPr>
              <a:t> multiple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000" b="1" dirty="0">
                <a:latin typeface="Avenir Next" panose="020B0503020202020204" pitchFamily="34" charset="0"/>
              </a:rPr>
              <a:t>Difficulty</a:t>
            </a:r>
            <a:r>
              <a:rPr lang="en" altLang="zh-CN" sz="2000" dirty="0">
                <a:latin typeface="Avenir Next" panose="020B0503020202020204" pitchFamily="34" charset="0"/>
              </a:rPr>
              <a:t> in rapid </a:t>
            </a:r>
            <a:r>
              <a:rPr lang="en" altLang="zh-CN" sz="2000" b="1" dirty="0">
                <a:latin typeface="Avenir Next" panose="020B0503020202020204" pitchFamily="34" charset="0"/>
              </a:rPr>
              <a:t>adaptation</a:t>
            </a:r>
            <a:r>
              <a:rPr lang="en" altLang="zh-CN" sz="2000" dirty="0">
                <a:latin typeface="Avenir Next" panose="020B0503020202020204" pitchFamily="34" charset="0"/>
              </a:rPr>
              <a:t> and </a:t>
            </a:r>
            <a:r>
              <a:rPr lang="en" altLang="zh-CN" sz="2000" b="1" dirty="0">
                <a:latin typeface="Avenir Next" panose="020B0503020202020204" pitchFamily="34" charset="0"/>
              </a:rPr>
              <a:t>generalization</a:t>
            </a:r>
            <a:r>
              <a:rPr lang="en" altLang="zh-CN" sz="2000" dirty="0">
                <a:latin typeface="Avenir Next" panose="020B0503020202020204" pitchFamily="34" charset="0"/>
              </a:rPr>
              <a:t> across varied scenarios.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2000" b="1" dirty="0">
                <a:latin typeface="Avenir Next" panose="020B0503020202020204" pitchFamily="34" charset="0"/>
              </a:rPr>
              <a:t>Predefined and Fixed Reasoning Workflows</a:t>
            </a:r>
            <a:r>
              <a:rPr lang="en" altLang="zh-CN" sz="2000" dirty="0">
                <a:latin typeface="Avenir Next" panose="020B05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2338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00C77-F922-534C-779C-38A4309B7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E61C0A-45F6-49E4-AC48-3E32028B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1254273" cy="1325563"/>
          </a:xfrm>
        </p:spPr>
        <p:txBody>
          <a:bodyPr/>
          <a:lstStyle/>
          <a:p>
            <a:r>
              <a:rPr kumimoji="1" lang="en-US" altLang="zh-CN" dirty="0"/>
              <a:t>Key Takeaways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ABE326-C5AF-64A4-1874-64C9B575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3469EB-BA28-07C4-8F75-416963FE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095"/>
            <a:ext cx="10920984" cy="5044372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03366"/>
                </a:solidFill>
              </a:rPr>
              <a:t>Closed-source LLMs for Text-to-SQL:</a:t>
            </a:r>
          </a:p>
          <a:p>
            <a:pPr lvl="1"/>
            <a:r>
              <a:rPr lang="en" altLang="zh-CN" dirty="0"/>
              <a:t>High </a:t>
            </a:r>
            <a:r>
              <a:rPr lang="en" altLang="zh-CN" dirty="0">
                <a:solidFill>
                  <a:srgbClr val="C00000"/>
                </a:solidFill>
              </a:rPr>
              <a:t>inference</a:t>
            </a:r>
            <a:r>
              <a:rPr lang="en" altLang="zh-CN" dirty="0"/>
              <a:t> API </a:t>
            </a:r>
            <a:r>
              <a:rPr lang="en" altLang="zh-CN" dirty="0">
                <a:solidFill>
                  <a:srgbClr val="C00000"/>
                </a:solidFill>
              </a:rPr>
              <a:t>cost</a:t>
            </a:r>
            <a:r>
              <a:rPr lang="en" altLang="zh-CN" dirty="0"/>
              <a:t> limits practical deployments.</a:t>
            </a:r>
          </a:p>
          <a:p>
            <a:pPr lvl="1"/>
            <a:r>
              <a:rPr lang="en" altLang="zh-CN" dirty="0"/>
              <a:t>Potential data privacy concerns for sensitive applications.</a:t>
            </a:r>
          </a:p>
          <a:p>
            <a:pPr lvl="1"/>
            <a:endParaRPr lang="en" altLang="zh-CN" dirty="0"/>
          </a:p>
          <a:p>
            <a:r>
              <a:rPr lang="en-US" altLang="zh-CN" b="1" dirty="0">
                <a:solidFill>
                  <a:srgbClr val="003366"/>
                </a:solidFill>
              </a:rPr>
              <a:t>Open-source LLMs for Text-to-SQL:</a:t>
            </a:r>
          </a:p>
          <a:p>
            <a:pPr lvl="1"/>
            <a:r>
              <a:rPr lang="en" altLang="zh-CN" dirty="0"/>
              <a:t>Dependence on </a:t>
            </a:r>
            <a:r>
              <a:rPr lang="en" altLang="zh-CN" dirty="0">
                <a:solidFill>
                  <a:srgbClr val="C00000"/>
                </a:solidFill>
              </a:rPr>
              <a:t>extensive</a:t>
            </a:r>
            <a:r>
              <a:rPr lang="en" altLang="zh-CN" dirty="0"/>
              <a:t> domain-specific </a:t>
            </a:r>
            <a:r>
              <a:rPr lang="en" altLang="zh-CN" dirty="0">
                <a:solidFill>
                  <a:srgbClr val="C00000"/>
                </a:solidFill>
              </a:rPr>
              <a:t>data</a:t>
            </a:r>
            <a:r>
              <a:rPr lang="en" altLang="zh-CN" dirty="0"/>
              <a:t> for </a:t>
            </a:r>
            <a:r>
              <a:rPr lang="en" altLang="zh-CN" dirty="0">
                <a:solidFill>
                  <a:srgbClr val="C00000"/>
                </a:solidFill>
              </a:rPr>
              <a:t>model fine-tuning</a:t>
            </a:r>
            <a:r>
              <a:rPr lang="en" altLang="zh-CN" dirty="0"/>
              <a:t>.</a:t>
            </a:r>
          </a:p>
          <a:p>
            <a:pPr lvl="1"/>
            <a:r>
              <a:rPr lang="en" altLang="zh-CN" dirty="0"/>
              <a:t>Limited generalization capability across different use cases.</a:t>
            </a:r>
          </a:p>
          <a:p>
            <a:endParaRPr lang="en-US" altLang="zh-CN" dirty="0"/>
          </a:p>
          <a:p>
            <a:r>
              <a:rPr lang="en" altLang="zh-CN" b="1" dirty="0">
                <a:solidFill>
                  <a:srgbClr val="003366"/>
                </a:solidFill>
              </a:rPr>
              <a:t>Common Limitations in Existing Solutions</a:t>
            </a:r>
            <a:r>
              <a:rPr lang="en-US" altLang="zh-CN" b="1" dirty="0">
                <a:solidFill>
                  <a:srgbClr val="003366"/>
                </a:solidFill>
              </a:rPr>
              <a:t>:</a:t>
            </a:r>
          </a:p>
          <a:p>
            <a:pPr lvl="1"/>
            <a:r>
              <a:rPr lang="en" altLang="zh-CN" dirty="0">
                <a:solidFill>
                  <a:srgbClr val="C00000"/>
                </a:solidFill>
              </a:rPr>
              <a:t>Predefined</a:t>
            </a:r>
            <a:r>
              <a:rPr lang="en" altLang="zh-CN" dirty="0"/>
              <a:t> and </a:t>
            </a:r>
            <a:r>
              <a:rPr lang="en" altLang="zh-CN" dirty="0">
                <a:solidFill>
                  <a:srgbClr val="C00000"/>
                </a:solidFill>
              </a:rPr>
              <a:t>fixed reasoning workflows</a:t>
            </a:r>
            <a:r>
              <a:rPr lang="en" altLang="zh-CN" dirty="0"/>
              <a:t> restrict adaptability.</a:t>
            </a:r>
          </a:p>
          <a:p>
            <a:pPr lvl="1"/>
            <a:r>
              <a:rPr lang="en-US" altLang="zh-CN" dirty="0"/>
              <a:t>Domain adaptation and generalization across DB and text queries </a:t>
            </a:r>
          </a:p>
        </p:txBody>
      </p:sp>
      <p:pic>
        <p:nvPicPr>
          <p:cNvPr id="3" name="图片 2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F1583B7A-1492-6EF1-421E-5F4863F7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9" t="16905" r="53837" b="29379"/>
          <a:stretch/>
        </p:blipFill>
        <p:spPr>
          <a:xfrm flipH="1">
            <a:off x="609254" y="1439507"/>
            <a:ext cx="476151" cy="442399"/>
          </a:xfrm>
          <a:prstGeom prst="rect">
            <a:avLst/>
          </a:prstGeom>
        </p:spPr>
      </p:pic>
      <p:pic>
        <p:nvPicPr>
          <p:cNvPr id="5" name="图片 4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1BCBC712-69F4-89EC-4540-46B9195D4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833" t="24487" r="12789" b="37255"/>
          <a:stretch/>
        </p:blipFill>
        <p:spPr>
          <a:xfrm>
            <a:off x="558330" y="3158692"/>
            <a:ext cx="567267" cy="476274"/>
          </a:xfrm>
          <a:prstGeom prst="rect">
            <a:avLst/>
          </a:prstGeom>
        </p:spPr>
      </p:pic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ED1A3E80-14DF-2429-8208-DD1A7A486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9" t="16905" r="53837" b="29379"/>
          <a:stretch/>
        </p:blipFill>
        <p:spPr>
          <a:xfrm flipH="1">
            <a:off x="141914" y="4985605"/>
            <a:ext cx="476151" cy="442399"/>
          </a:xfrm>
          <a:prstGeom prst="rect">
            <a:avLst/>
          </a:prstGeom>
        </p:spPr>
      </p:pic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45593795-528B-F278-6F31-27DE8681BB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833" t="24487" r="12789" b="37255"/>
          <a:stretch/>
        </p:blipFill>
        <p:spPr>
          <a:xfrm>
            <a:off x="558330" y="4975557"/>
            <a:ext cx="567267" cy="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3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136CB-DA62-D9E2-CF0B-F7FA55909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92C52C-BC2A-86BF-597C-F4D7768F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986" y="45229"/>
            <a:ext cx="11254273" cy="1325563"/>
          </a:xfrm>
        </p:spPr>
        <p:txBody>
          <a:bodyPr/>
          <a:lstStyle/>
          <a:p>
            <a:r>
              <a:rPr kumimoji="1" lang="en-US" altLang="zh-CN" dirty="0"/>
              <a:t>Where Are We Going?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2DD999-32B9-0F63-E972-52851476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11</a:t>
            </a:fld>
            <a:endParaRPr kumimoji="1" lang="zh-CN" altLang="en-US" dirty="0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B72F4586-65C5-876F-529D-F2E5D7DDCADE}"/>
              </a:ext>
            </a:extLst>
          </p:cNvPr>
          <p:cNvSpPr/>
          <p:nvPr/>
        </p:nvSpPr>
        <p:spPr>
          <a:xfrm>
            <a:off x="960870" y="2190129"/>
            <a:ext cx="2989337" cy="55581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Avenir Next" panose="020B0503020202020204" pitchFamily="34" charset="0"/>
              </a:rPr>
              <a:t>High Inference API</a:t>
            </a:r>
            <a:r>
              <a:rPr kumimoji="1" lang="zh-CN" altLang="en-US" b="1" dirty="0">
                <a:latin typeface="Avenir Next" panose="020B0503020202020204" pitchFamily="34" charset="0"/>
              </a:rPr>
              <a:t> </a:t>
            </a:r>
            <a:r>
              <a:rPr kumimoji="1" lang="en-US" altLang="zh-CN" b="1" dirty="0">
                <a:latin typeface="Avenir Next" panose="020B0503020202020204" pitchFamily="34" charset="0"/>
              </a:rPr>
              <a:t>Cost</a:t>
            </a:r>
            <a:endParaRPr kumimoji="1" lang="zh-CN" altLang="en-US" b="1" dirty="0">
              <a:latin typeface="Avenir Next" panose="020B0503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859103-6A7B-8BC1-0621-4BC38BFD829B}"/>
              </a:ext>
            </a:extLst>
          </p:cNvPr>
          <p:cNvSpPr txBox="1"/>
          <p:nvPr/>
        </p:nvSpPr>
        <p:spPr>
          <a:xfrm>
            <a:off x="1621820" y="1688920"/>
            <a:ext cx="16674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Avenir Next" panose="020B0503020202020204" pitchFamily="34" charset="0"/>
              </a:rPr>
              <a:t>Challenges</a:t>
            </a:r>
            <a:endParaRPr lang="zh-CN" altLang="en-US" sz="2000" b="1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23543BF-6F68-3BDE-378C-E7D5CB2935D1}"/>
              </a:ext>
            </a:extLst>
          </p:cNvPr>
          <p:cNvSpPr txBox="1"/>
          <p:nvPr/>
        </p:nvSpPr>
        <p:spPr>
          <a:xfrm>
            <a:off x="5620760" y="1688920"/>
            <a:ext cx="1550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Key Idea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82C2AEC-B30D-3165-295A-61CAA7E0C35D}"/>
              </a:ext>
            </a:extLst>
          </p:cNvPr>
          <p:cNvSpPr/>
          <p:nvPr/>
        </p:nvSpPr>
        <p:spPr>
          <a:xfrm>
            <a:off x="4844321" y="2190129"/>
            <a:ext cx="3103775" cy="55581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>
                <a:latin typeface="Avenir Next" panose="020B0503020202020204" pitchFamily="34" charset="0"/>
              </a:rPr>
              <a:t>Open-source LLMs</a:t>
            </a:r>
            <a:endParaRPr kumimoji="1" lang="zh-CN" altLang="en-US" sz="2000" b="1" dirty="0">
              <a:latin typeface="Avenir Next" panose="020B0503020202020204" pitchFamily="34" charset="0"/>
            </a:endParaRPr>
          </a:p>
        </p:txBody>
      </p:sp>
      <p:sp>
        <p:nvSpPr>
          <p:cNvPr id="25" name="燕尾形箭头 24">
            <a:extLst>
              <a:ext uri="{FF2B5EF4-FFF2-40B4-BE49-F238E27FC236}">
                <a16:creationId xmlns:a16="http://schemas.microsoft.com/office/drawing/2014/main" id="{8D664A3A-E77E-68E2-FD28-9F5C6CDE2EDA}"/>
              </a:ext>
            </a:extLst>
          </p:cNvPr>
          <p:cNvSpPr/>
          <p:nvPr/>
        </p:nvSpPr>
        <p:spPr>
          <a:xfrm>
            <a:off x="4123841" y="2351493"/>
            <a:ext cx="546847" cy="233083"/>
          </a:xfrm>
          <a:prstGeom prst="notch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A64F887-0F10-9237-45BC-5A00E2DA3953}"/>
              </a:ext>
            </a:extLst>
          </p:cNvPr>
          <p:cNvSpPr txBox="1"/>
          <p:nvPr/>
        </p:nvSpPr>
        <p:spPr>
          <a:xfrm>
            <a:off x="401185" y="2284275"/>
            <a:ext cx="451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🔒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814E670-C41B-044B-3675-031836724E72}"/>
              </a:ext>
            </a:extLst>
          </p:cNvPr>
          <p:cNvSpPr txBox="1"/>
          <p:nvPr/>
        </p:nvSpPr>
        <p:spPr>
          <a:xfrm>
            <a:off x="7984672" y="2264925"/>
            <a:ext cx="491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⚙️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E91A8DB-8782-8FBB-8B4C-0E3D4ED24B71}"/>
              </a:ext>
            </a:extLst>
          </p:cNvPr>
          <p:cNvSpPr txBox="1"/>
          <p:nvPr/>
        </p:nvSpPr>
        <p:spPr>
          <a:xfrm>
            <a:off x="4670687" y="2777104"/>
            <a:ext cx="4183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>
                <a:latin typeface="Avenir Next Condensed" panose="020B0506020202020204" pitchFamily="34" charset="0"/>
              </a:rPr>
              <a:t>Lower deployment cost and improved flexibility</a:t>
            </a:r>
            <a:endParaRPr lang="zh-CN" altLang="en-US" dirty="0">
              <a:latin typeface="Avenir Next Condensed" panose="020B0506020202020204" pitchFamily="34" charset="0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4EB8D477-6FD1-1496-3B06-0D3A44960DBA}"/>
              </a:ext>
            </a:extLst>
          </p:cNvPr>
          <p:cNvGrpSpPr/>
          <p:nvPr/>
        </p:nvGrpSpPr>
        <p:grpSpPr>
          <a:xfrm>
            <a:off x="401185" y="3407016"/>
            <a:ext cx="8452538" cy="953204"/>
            <a:chOff x="401185" y="3407016"/>
            <a:chExt cx="8452538" cy="953204"/>
          </a:xfrm>
        </p:grpSpPr>
        <p:sp>
          <p:nvSpPr>
            <p:cNvPr id="14" name="圆角矩形 13">
              <a:extLst>
                <a:ext uri="{FF2B5EF4-FFF2-40B4-BE49-F238E27FC236}">
                  <a16:creationId xmlns:a16="http://schemas.microsoft.com/office/drawing/2014/main" id="{C6E0AF76-685D-1095-042F-A93EFC681BC6}"/>
                </a:ext>
              </a:extLst>
            </p:cNvPr>
            <p:cNvSpPr/>
            <p:nvPr/>
          </p:nvSpPr>
          <p:spPr>
            <a:xfrm>
              <a:off x="960870" y="3407016"/>
              <a:ext cx="2989337" cy="55581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latin typeface="Avenir Next" panose="020B0503020202020204" pitchFamily="34" charset="0"/>
                </a:rPr>
                <a:t>Expensive fine-tuning</a:t>
              </a:r>
              <a:endParaRPr kumimoji="1" lang="zh-CN" altLang="en-US" b="1" dirty="0">
                <a:latin typeface="Avenir Next" panose="020B0503020202020204" pitchFamily="34" charset="0"/>
              </a:endParaRPr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E8AB3F73-3DB0-A602-5E3A-F096C8C8946C}"/>
                </a:ext>
              </a:extLst>
            </p:cNvPr>
            <p:cNvSpPr/>
            <p:nvPr/>
          </p:nvSpPr>
          <p:spPr>
            <a:xfrm>
              <a:off x="4844321" y="3407016"/>
              <a:ext cx="3103776" cy="55581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000" b="1" dirty="0">
                  <a:latin typeface="Avenir Next" panose="020B0503020202020204" pitchFamily="34" charset="0"/>
                </a:rPr>
                <a:t>Training-free Paradigm</a:t>
              </a:r>
              <a:endParaRPr kumimoji="1" lang="zh-CN" altLang="en-US" sz="2000" b="1" dirty="0">
                <a:latin typeface="Avenir Next" panose="020B0503020202020204" pitchFamily="34" charset="0"/>
              </a:endParaRPr>
            </a:p>
          </p:txBody>
        </p:sp>
        <p:sp>
          <p:nvSpPr>
            <p:cNvPr id="21" name="燕尾形箭头 20">
              <a:extLst>
                <a:ext uri="{FF2B5EF4-FFF2-40B4-BE49-F238E27FC236}">
                  <a16:creationId xmlns:a16="http://schemas.microsoft.com/office/drawing/2014/main" id="{FF33EC4F-317C-0916-DD1B-BC502C626B3C}"/>
                </a:ext>
              </a:extLst>
            </p:cNvPr>
            <p:cNvSpPr/>
            <p:nvPr/>
          </p:nvSpPr>
          <p:spPr>
            <a:xfrm>
              <a:off x="4123841" y="3568380"/>
              <a:ext cx="546847" cy="233083"/>
            </a:xfrm>
            <a:prstGeom prst="notched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7EB1F2D-84C7-04C0-668A-BACE484FB399}"/>
                </a:ext>
              </a:extLst>
            </p:cNvPr>
            <p:cNvSpPr txBox="1"/>
            <p:nvPr/>
          </p:nvSpPr>
          <p:spPr>
            <a:xfrm>
              <a:off x="401185" y="3454088"/>
              <a:ext cx="4516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/>
                <a:t>🔧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0621ED2-F4CD-FE88-FD1B-8A2A826F0766}"/>
                </a:ext>
              </a:extLst>
            </p:cNvPr>
            <p:cNvSpPr txBox="1"/>
            <p:nvPr/>
          </p:nvSpPr>
          <p:spPr>
            <a:xfrm>
              <a:off x="8005886" y="3521018"/>
              <a:ext cx="4516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/>
                <a:t>🚀</a:t>
              </a:r>
              <a:endParaRPr lang="zh-CN" altLang="en-US" sz="2400" b="1" dirty="0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16575C15-4023-C231-D834-781FB1D7F286}"/>
                </a:ext>
              </a:extLst>
            </p:cNvPr>
            <p:cNvSpPr txBox="1"/>
            <p:nvPr/>
          </p:nvSpPr>
          <p:spPr>
            <a:xfrm>
              <a:off x="4670687" y="3990888"/>
              <a:ext cx="41830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venir Next Condensed" panose="020B0506020202020204" pitchFamily="34" charset="0"/>
                </a:rPr>
                <a:t>Zero-shot</a:t>
              </a:r>
              <a:r>
                <a:rPr lang="zh-CN" altLang="en-US" dirty="0">
                  <a:latin typeface="Avenir Next Condensed" panose="020B0506020202020204" pitchFamily="34" charset="0"/>
                </a:rPr>
                <a:t> </a:t>
              </a:r>
              <a:r>
                <a:rPr lang="en" altLang="zh-CN" dirty="0">
                  <a:latin typeface="Avenir Next Condensed" panose="020B0506020202020204" pitchFamily="34" charset="0"/>
                </a:rPr>
                <a:t>reasoning without additional tuning</a:t>
              </a:r>
              <a:endParaRPr lang="zh-CN" altLang="en-US" dirty="0">
                <a:latin typeface="Avenir Next Condensed" panose="020B0506020202020204" pitchFamily="34" charset="0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BA5A239-AFAA-7D2C-C117-56DEF1B48AFB}"/>
              </a:ext>
            </a:extLst>
          </p:cNvPr>
          <p:cNvGrpSpPr/>
          <p:nvPr/>
        </p:nvGrpSpPr>
        <p:grpSpPr>
          <a:xfrm>
            <a:off x="342650" y="4728229"/>
            <a:ext cx="8511073" cy="992625"/>
            <a:chOff x="342650" y="4728229"/>
            <a:chExt cx="8511073" cy="992625"/>
          </a:xfrm>
        </p:grpSpPr>
        <p:sp>
          <p:nvSpPr>
            <p:cNvPr id="29" name="圆角矩形 28">
              <a:extLst>
                <a:ext uri="{FF2B5EF4-FFF2-40B4-BE49-F238E27FC236}">
                  <a16:creationId xmlns:a16="http://schemas.microsoft.com/office/drawing/2014/main" id="{D0263461-5E0A-6716-9A05-3740D22428B1}"/>
                </a:ext>
              </a:extLst>
            </p:cNvPr>
            <p:cNvSpPr/>
            <p:nvPr/>
          </p:nvSpPr>
          <p:spPr>
            <a:xfrm>
              <a:off x="960870" y="4728229"/>
              <a:ext cx="2989337" cy="555811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latin typeface="Avenir Next" panose="020B0503020202020204" pitchFamily="34" charset="0"/>
                </a:rPr>
                <a:t>Fixed</a:t>
              </a:r>
              <a:r>
                <a:rPr kumimoji="1" lang="zh-CN" altLang="en-US" b="1" dirty="0">
                  <a:latin typeface="Avenir Next" panose="020B0503020202020204" pitchFamily="34" charset="0"/>
                </a:rPr>
                <a:t> </a:t>
              </a:r>
              <a:r>
                <a:rPr kumimoji="1" lang="en-US" altLang="zh-CN" b="1" dirty="0">
                  <a:latin typeface="Avenir Next" panose="020B0503020202020204" pitchFamily="34" charset="0"/>
                </a:rPr>
                <a:t>Reasoning</a:t>
              </a:r>
              <a:r>
                <a:rPr kumimoji="1" lang="zh-CN" altLang="en-US" b="1" dirty="0">
                  <a:latin typeface="Avenir Next" panose="020B0503020202020204" pitchFamily="34" charset="0"/>
                </a:rPr>
                <a:t> </a:t>
              </a:r>
            </a:p>
          </p:txBody>
        </p:sp>
        <p:sp>
          <p:nvSpPr>
            <p:cNvPr id="30" name="圆角矩形 29">
              <a:extLst>
                <a:ext uri="{FF2B5EF4-FFF2-40B4-BE49-F238E27FC236}">
                  <a16:creationId xmlns:a16="http://schemas.microsoft.com/office/drawing/2014/main" id="{12013882-8B64-361A-4D17-F5D9876057D9}"/>
                </a:ext>
              </a:extLst>
            </p:cNvPr>
            <p:cNvSpPr/>
            <p:nvPr/>
          </p:nvSpPr>
          <p:spPr>
            <a:xfrm>
              <a:off x="4844320" y="4728229"/>
              <a:ext cx="3103776" cy="55581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000" b="1" dirty="0">
                  <a:latin typeface="Avenir Next" panose="020B0503020202020204" pitchFamily="34" charset="0"/>
                </a:rPr>
                <a:t>Dynamic</a:t>
              </a:r>
              <a:r>
                <a:rPr kumimoji="1" lang="zh-CN" altLang="en-US" sz="2000" b="1" dirty="0">
                  <a:latin typeface="Avenir Next" panose="020B0503020202020204" pitchFamily="34" charset="0"/>
                </a:rPr>
                <a:t> </a:t>
              </a:r>
              <a:r>
                <a:rPr kumimoji="1" lang="en-US" altLang="zh-CN" sz="2000" b="1" dirty="0">
                  <a:latin typeface="Avenir Next" panose="020B0503020202020204" pitchFamily="34" charset="0"/>
                </a:rPr>
                <a:t>Reasoning</a:t>
              </a:r>
              <a:endParaRPr kumimoji="1" lang="zh-CN" altLang="en-US" sz="2000" b="1" dirty="0">
                <a:latin typeface="Avenir Next" panose="020B0503020202020204" pitchFamily="34" charset="0"/>
              </a:endParaRPr>
            </a:p>
          </p:txBody>
        </p:sp>
        <p:sp>
          <p:nvSpPr>
            <p:cNvPr id="32" name="燕尾形箭头 31">
              <a:extLst>
                <a:ext uri="{FF2B5EF4-FFF2-40B4-BE49-F238E27FC236}">
                  <a16:creationId xmlns:a16="http://schemas.microsoft.com/office/drawing/2014/main" id="{C903644B-B319-5A42-A346-47917A7B2415}"/>
                </a:ext>
              </a:extLst>
            </p:cNvPr>
            <p:cNvSpPr/>
            <p:nvPr/>
          </p:nvSpPr>
          <p:spPr>
            <a:xfrm>
              <a:off x="4123840" y="4889592"/>
              <a:ext cx="546847" cy="233083"/>
            </a:xfrm>
            <a:prstGeom prst="notched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F2BB296-7B85-3E95-FF5F-62C5DD8EF76F}"/>
                </a:ext>
              </a:extLst>
            </p:cNvPr>
            <p:cNvSpPr txBox="1"/>
            <p:nvPr/>
          </p:nvSpPr>
          <p:spPr>
            <a:xfrm>
              <a:off x="7991564" y="4822375"/>
              <a:ext cx="4516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/>
                <a:t>🔄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4D704066-0126-186D-6D7C-8B9706B3A1BB}"/>
                </a:ext>
              </a:extLst>
            </p:cNvPr>
            <p:cNvSpPr txBox="1"/>
            <p:nvPr/>
          </p:nvSpPr>
          <p:spPr>
            <a:xfrm>
              <a:off x="342650" y="4822375"/>
              <a:ext cx="5606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/>
                <a:t>📌 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9A5998A9-33E9-3B58-1694-6DE4F592B2D7}"/>
                </a:ext>
              </a:extLst>
            </p:cNvPr>
            <p:cNvSpPr txBox="1"/>
            <p:nvPr/>
          </p:nvSpPr>
          <p:spPr>
            <a:xfrm>
              <a:off x="4670687" y="5351522"/>
              <a:ext cx="41830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venir Next Condensed" panose="020B0506020202020204" pitchFamily="34" charset="0"/>
                </a:rPr>
                <a:t>Adaptive</a:t>
              </a:r>
              <a:r>
                <a:rPr lang="zh-CN" altLang="en-US" dirty="0">
                  <a:latin typeface="Avenir Next Condensed" panose="020B0506020202020204" pitchFamily="34" charset="0"/>
                </a:rPr>
                <a:t> </a:t>
              </a:r>
              <a:r>
                <a:rPr lang="en-US" altLang="zh-CN" dirty="0">
                  <a:latin typeface="Avenir Next Condensed" panose="020B0506020202020204" pitchFamily="34" charset="0"/>
                </a:rPr>
                <a:t>reasoning</a:t>
              </a:r>
              <a:r>
                <a:rPr lang="zh-CN" altLang="en-US" dirty="0">
                  <a:latin typeface="Avenir Next Condensed" panose="020B0506020202020204" pitchFamily="34" charset="0"/>
                </a:rPr>
                <a:t> </a:t>
              </a:r>
              <a:r>
                <a:rPr lang="en-US" altLang="zh-CN" dirty="0">
                  <a:latin typeface="Avenir Next Condensed" panose="020B0506020202020204" pitchFamily="34" charset="0"/>
                </a:rPr>
                <a:t>workflows</a:t>
              </a:r>
              <a:r>
                <a:rPr lang="zh-CN" altLang="en-US" dirty="0">
                  <a:latin typeface="Avenir Next Condensed" panose="020B0506020202020204" pitchFamily="34" charset="0"/>
                </a:rPr>
                <a:t> </a:t>
              </a:r>
              <a:r>
                <a:rPr lang="en-US" altLang="zh-CN" dirty="0">
                  <a:latin typeface="Avenir Next Condensed" panose="020B0506020202020204" pitchFamily="34" charset="0"/>
                </a:rPr>
                <a:t>guided</a:t>
              </a:r>
              <a:r>
                <a:rPr lang="zh-CN" altLang="en-US" dirty="0">
                  <a:latin typeface="Avenir Next Condensed" panose="020B0506020202020204" pitchFamily="34" charset="0"/>
                </a:rPr>
                <a:t> </a:t>
              </a:r>
              <a:r>
                <a:rPr lang="en-US" altLang="zh-CN" dirty="0">
                  <a:latin typeface="Avenir Next Condensed" panose="020B0506020202020204" pitchFamily="34" charset="0"/>
                </a:rPr>
                <a:t>by</a:t>
              </a:r>
              <a:r>
                <a:rPr lang="zh-CN" altLang="en-US" dirty="0">
                  <a:latin typeface="Avenir Next Condensed" panose="020B0506020202020204" pitchFamily="34" charset="0"/>
                </a:rPr>
                <a:t> </a:t>
              </a:r>
              <a:r>
                <a:rPr lang="en-US" altLang="zh-CN" dirty="0">
                  <a:latin typeface="Avenir Next Condensed" panose="020B0506020202020204" pitchFamily="34" charset="0"/>
                </a:rPr>
                <a:t>task</a:t>
              </a:r>
              <a:r>
                <a:rPr lang="zh-CN" altLang="en-US" dirty="0">
                  <a:latin typeface="Avenir Next Condensed" panose="020B0506020202020204" pitchFamily="34" charset="0"/>
                </a:rPr>
                <a:t> </a:t>
              </a: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F9A4925-6B26-3CBD-1032-6125F483944C}"/>
              </a:ext>
            </a:extLst>
          </p:cNvPr>
          <p:cNvGrpSpPr/>
          <p:nvPr/>
        </p:nvGrpSpPr>
        <p:grpSpPr>
          <a:xfrm>
            <a:off x="8540496" y="2351494"/>
            <a:ext cx="3599937" cy="2701714"/>
            <a:chOff x="8540496" y="2351494"/>
            <a:chExt cx="3599937" cy="2701714"/>
          </a:xfrm>
        </p:grpSpPr>
        <p:sp>
          <p:nvSpPr>
            <p:cNvPr id="44" name="右大括号 43">
              <a:extLst>
                <a:ext uri="{FF2B5EF4-FFF2-40B4-BE49-F238E27FC236}">
                  <a16:creationId xmlns:a16="http://schemas.microsoft.com/office/drawing/2014/main" id="{36E1147F-C553-D16E-662B-62A14CA09C87}"/>
                </a:ext>
              </a:extLst>
            </p:cNvPr>
            <p:cNvSpPr/>
            <p:nvPr/>
          </p:nvSpPr>
          <p:spPr>
            <a:xfrm>
              <a:off x="8540496" y="2351494"/>
              <a:ext cx="313227" cy="2701714"/>
            </a:xfrm>
            <a:prstGeom prst="rightBrace">
              <a:avLst>
                <a:gd name="adj1" fmla="val 8333"/>
                <a:gd name="adj2" fmla="val 49323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圆角矩形 44">
              <a:extLst>
                <a:ext uri="{FF2B5EF4-FFF2-40B4-BE49-F238E27FC236}">
                  <a16:creationId xmlns:a16="http://schemas.microsoft.com/office/drawing/2014/main" id="{503DBC75-6E01-391A-0904-FC313C95AB12}"/>
                </a:ext>
              </a:extLst>
            </p:cNvPr>
            <p:cNvSpPr/>
            <p:nvPr/>
          </p:nvSpPr>
          <p:spPr>
            <a:xfrm>
              <a:off x="9049970" y="3199236"/>
              <a:ext cx="3090463" cy="100622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000" b="1" dirty="0">
                  <a:latin typeface="Avenir Next" panose="020B0503020202020204" pitchFamily="34" charset="0"/>
                </a:rPr>
                <a:t>Reasoning</a:t>
              </a:r>
              <a:r>
                <a:rPr kumimoji="1" lang="zh-CN" altLang="en-US" sz="2000" b="1" dirty="0">
                  <a:latin typeface="Avenir Next" panose="020B0503020202020204" pitchFamily="34" charset="0"/>
                </a:rPr>
                <a:t> </a:t>
              </a:r>
              <a:r>
                <a:rPr kumimoji="1" lang="en-US" altLang="zh-CN" sz="2000" b="1" dirty="0">
                  <a:latin typeface="Avenir Next" panose="020B0503020202020204" pitchFamily="34" charset="0"/>
                </a:rPr>
                <a:t>Agents</a:t>
              </a:r>
            </a:p>
            <a:p>
              <a:pPr algn="ctr"/>
              <a:r>
                <a:rPr kumimoji="1" lang="en-US" altLang="zh-CN" sz="2000" b="1" dirty="0">
                  <a:latin typeface="Avenir Next" panose="020B0503020202020204" pitchFamily="34" charset="0"/>
                </a:rPr>
                <a:t>based</a:t>
              </a:r>
              <a:r>
                <a:rPr kumimoji="1" lang="zh-CN" altLang="en-US" sz="2000" b="1" dirty="0">
                  <a:latin typeface="Avenir Next" panose="020B0503020202020204" pitchFamily="34" charset="0"/>
                </a:rPr>
                <a:t> </a:t>
              </a:r>
              <a:r>
                <a:rPr kumimoji="1" lang="en-US" altLang="zh-CN" sz="2000" b="1" dirty="0">
                  <a:latin typeface="Avenir Next" panose="020B0503020202020204" pitchFamily="34" charset="0"/>
                </a:rPr>
                <a:t>on</a:t>
              </a:r>
              <a:r>
                <a:rPr kumimoji="1" lang="zh-CN" altLang="en-US" sz="2000" b="1" dirty="0">
                  <a:latin typeface="Avenir Next" panose="020B0503020202020204" pitchFamily="34" charset="0"/>
                </a:rPr>
                <a:t> </a:t>
              </a:r>
              <a:endParaRPr kumimoji="1" lang="en-US" altLang="zh-CN" sz="2000" b="1" dirty="0">
                <a:latin typeface="Avenir Next" panose="020B0503020202020204" pitchFamily="34" charset="0"/>
              </a:endParaRPr>
            </a:p>
            <a:p>
              <a:pPr algn="ctr"/>
              <a:r>
                <a:rPr kumimoji="1" lang="en-US" altLang="zh-CN" sz="2000" b="1" dirty="0">
                  <a:latin typeface="Avenir Next" panose="020B0503020202020204" pitchFamily="34" charset="0"/>
                </a:rPr>
                <a:t>Open-source</a:t>
              </a:r>
              <a:r>
                <a:rPr kumimoji="1" lang="zh-CN" altLang="en-US" sz="2000" b="1" dirty="0">
                  <a:latin typeface="Avenir Next" panose="020B0503020202020204" pitchFamily="34" charset="0"/>
                </a:rPr>
                <a:t> </a:t>
              </a:r>
              <a:r>
                <a:rPr kumimoji="1" lang="en-US" altLang="zh-CN" sz="2000" b="1" dirty="0">
                  <a:latin typeface="Avenir Next" panose="020B0503020202020204" pitchFamily="34" charset="0"/>
                </a:rPr>
                <a:t>LLMs</a:t>
              </a:r>
              <a:endParaRPr kumimoji="1" lang="zh-CN" altLang="en-US" sz="2000" b="1" dirty="0">
                <a:latin typeface="Avenir Next" panose="020B0503020202020204" pitchFamily="34" charset="0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69A3ECC5-7655-17E5-7B9A-37DF0CD4F89F}"/>
                </a:ext>
              </a:extLst>
            </p:cNvPr>
            <p:cNvSpPr txBox="1"/>
            <p:nvPr/>
          </p:nvSpPr>
          <p:spPr>
            <a:xfrm>
              <a:off x="9770409" y="2760860"/>
              <a:ext cx="17145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Avenir Next" panose="020B0503020202020204" pitchFamily="34" charset="0"/>
                </a:rPr>
                <a:t>Our</a:t>
              </a:r>
              <a:r>
                <a:rPr lang="zh-CN" altLang="en-US" b="1" dirty="0">
                  <a:latin typeface="Avenir Next" panose="020B0503020202020204" pitchFamily="34" charset="0"/>
                </a:rPr>
                <a:t> </a:t>
              </a:r>
              <a:r>
                <a:rPr lang="en-US" altLang="zh-CN" b="1" dirty="0">
                  <a:latin typeface="Avenir Next" panose="020B0503020202020204" pitchFamily="34" charset="0"/>
                </a:rPr>
                <a:t>Goal</a:t>
              </a:r>
              <a:endParaRPr lang="zh-CN" altLang="en-US" b="1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514AC0F-CE90-F8CD-2159-470690629B64}"/>
              </a:ext>
            </a:extLst>
          </p:cNvPr>
          <p:cNvSpPr txBox="1"/>
          <p:nvPr/>
        </p:nvSpPr>
        <p:spPr>
          <a:xfrm>
            <a:off x="1074361" y="5749139"/>
            <a:ext cx="10182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000" dirty="0">
                <a:latin typeface="Avenir Next" panose="020B0503020202020204" pitchFamily="34" charset="0"/>
              </a:rPr>
              <a:t>We need a new perspective that reduces deployment cost, improves flexibility, and introduces a more adaptive reasoning mechanism</a:t>
            </a:r>
            <a:endParaRPr lang="zh-CN" altLang="en-US" sz="2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A5D57-F9E6-FB48-01AD-DC655CB81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 is the (Reasoning) Agent?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9BA71D-B66E-3A51-6999-E7A2CE37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12</a:t>
            </a:fld>
            <a:endParaRPr kumimoji="1" lang="zh-CN" altLang="en-US" dirty="0"/>
          </a:p>
        </p:txBody>
      </p:sp>
      <p:pic>
        <p:nvPicPr>
          <p:cNvPr id="6" name="图片 5" descr="图示&#10;&#10;AI 生成的内容可能不正确。">
            <a:extLst>
              <a:ext uri="{FF2B5EF4-FFF2-40B4-BE49-F238E27FC236}">
                <a16:creationId xmlns:a16="http://schemas.microsoft.com/office/drawing/2014/main" id="{C2EA90C6-A2FE-F2FF-B7BF-76863CF0D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44" y="1728426"/>
            <a:ext cx="9328818" cy="42893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FF3926-93AB-F957-2EF6-D85E8ADF12D9}"/>
              </a:ext>
            </a:extLst>
          </p:cNvPr>
          <p:cNvSpPr txBox="1"/>
          <p:nvPr/>
        </p:nvSpPr>
        <p:spPr>
          <a:xfrm>
            <a:off x="2571950" y="6402388"/>
            <a:ext cx="70480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hlinkClick r:id="rId4"/>
              </a:rPr>
              <a:t>https://blog.dailydoseofds.com/p/intro-to-react-reasoning-and-action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2314096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B935F-40B1-2476-520C-6D841589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3" y="90487"/>
            <a:ext cx="12078788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Alpha-SQL: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sz="4000" dirty="0"/>
              <a:t>A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Plug-and-Play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Text-to-SQL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Reasoning</a:t>
            </a:r>
            <a:r>
              <a:rPr kumimoji="1" lang="zh-CN" altLang="en-US" sz="4000" dirty="0"/>
              <a:t> </a:t>
            </a:r>
            <a:r>
              <a:rPr kumimoji="1" lang="en-US" altLang="zh-CN" sz="4000" dirty="0"/>
              <a:t>Framework</a:t>
            </a:r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31B9990-923C-0200-EF45-517F60BBE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7877" y="1647815"/>
            <a:ext cx="8910075" cy="424160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E76DC9-0CDE-2A6E-4423-0A1E0D43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13</a:t>
            </a:fld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DE32D05-6D7D-378C-317A-C2492D827196}"/>
              </a:ext>
            </a:extLst>
          </p:cNvPr>
          <p:cNvSpPr txBox="1"/>
          <p:nvPr/>
        </p:nvSpPr>
        <p:spPr>
          <a:xfrm>
            <a:off x="86957" y="6121182"/>
            <a:ext cx="1163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i="1" dirty="0"/>
              <a:t>Yuyu Luo</a:t>
            </a:r>
            <a:r>
              <a:rPr kumimoji="1" lang="en-US" altLang="zh-CN" dirty="0"/>
              <a:t>, </a:t>
            </a:r>
            <a:r>
              <a:rPr kumimoji="1" lang="en" altLang="zh-CN" dirty="0"/>
              <a:t>Alpha-SQL: Zero-Shot Text-to-SQL using Monte Carlo Tree Search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ICML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2025.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algn="ctr"/>
            <a:r>
              <a:rPr kumimoji="1" lang="en" altLang="zh-CN" dirty="0">
                <a:hlinkClick r:id="rId4"/>
              </a:rPr>
              <a:t>https://alpha-sql-hkust.github.io/</a:t>
            </a:r>
            <a:endParaRPr kumimoji="1" lang="en-US" altLang="zh-CN" dirty="0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64825ADE-20F7-0843-F564-F87D72B6F35D}"/>
              </a:ext>
            </a:extLst>
          </p:cNvPr>
          <p:cNvSpPr/>
          <p:nvPr/>
        </p:nvSpPr>
        <p:spPr>
          <a:xfrm>
            <a:off x="10019900" y="2221660"/>
            <a:ext cx="1826116" cy="555811"/>
          </a:xfrm>
          <a:prstGeom prst="roundRect">
            <a:avLst/>
          </a:prstGeom>
          <a:solidFill>
            <a:srgbClr val="1CB10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Avenir Next" panose="020B0503020202020204" pitchFamily="34" charset="0"/>
              </a:rPr>
              <a:t>Open-source LLMs</a:t>
            </a:r>
            <a:endParaRPr kumimoji="1" lang="zh-CN" altLang="en-US" b="1" dirty="0">
              <a:latin typeface="Avenir Next" panose="020B050302020202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4F89109B-882E-F7E9-7671-829F5DA1324A}"/>
              </a:ext>
            </a:extLst>
          </p:cNvPr>
          <p:cNvSpPr/>
          <p:nvPr/>
        </p:nvSpPr>
        <p:spPr>
          <a:xfrm>
            <a:off x="10019899" y="3438547"/>
            <a:ext cx="1826117" cy="555811"/>
          </a:xfrm>
          <a:prstGeom prst="roundRect">
            <a:avLst/>
          </a:prstGeom>
          <a:solidFill>
            <a:srgbClr val="1CB10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Avenir Next" panose="020B0503020202020204" pitchFamily="34" charset="0"/>
              </a:rPr>
              <a:t>Training-free Paradigm</a:t>
            </a:r>
            <a:endParaRPr kumimoji="1" lang="zh-CN" altLang="en-US" b="1" dirty="0">
              <a:latin typeface="Avenir Next" panose="020B050302020202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E11FF7E8-FB44-145E-B8E5-F5474AD2C119}"/>
              </a:ext>
            </a:extLst>
          </p:cNvPr>
          <p:cNvSpPr/>
          <p:nvPr/>
        </p:nvSpPr>
        <p:spPr>
          <a:xfrm>
            <a:off x="10019898" y="4759760"/>
            <a:ext cx="1826117" cy="555811"/>
          </a:xfrm>
          <a:prstGeom prst="roundRect">
            <a:avLst/>
          </a:prstGeom>
          <a:solidFill>
            <a:srgbClr val="1CB10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Avenir Next" panose="020B0503020202020204" pitchFamily="34" charset="0"/>
              </a:rPr>
              <a:t>Dynamic</a:t>
            </a:r>
            <a:r>
              <a:rPr kumimoji="1" lang="zh-CN" altLang="en-US" b="1" dirty="0">
                <a:latin typeface="Avenir Next" panose="020B0503020202020204" pitchFamily="34" charset="0"/>
              </a:rPr>
              <a:t> </a:t>
            </a:r>
            <a:r>
              <a:rPr kumimoji="1" lang="en-US" altLang="zh-CN" b="1" dirty="0">
                <a:latin typeface="Avenir Next" panose="020B0503020202020204" pitchFamily="34" charset="0"/>
              </a:rPr>
              <a:t>Reasoning</a:t>
            </a:r>
            <a:endParaRPr kumimoji="1" lang="zh-CN" altLang="en-US" b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36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圆角矩形 5">
            <a:extLst>
              <a:ext uri="{FF2B5EF4-FFF2-40B4-BE49-F238E27FC236}">
                <a16:creationId xmlns:a16="http://schemas.microsoft.com/office/drawing/2014/main" id="{2F3F6165-6915-9E93-4215-E1B2B0E4F790}"/>
              </a:ext>
            </a:extLst>
          </p:cNvPr>
          <p:cNvSpPr/>
          <p:nvPr/>
        </p:nvSpPr>
        <p:spPr>
          <a:xfrm>
            <a:off x="3246694" y="1695933"/>
            <a:ext cx="7401492" cy="6800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Find</a:t>
            </a:r>
            <a:r>
              <a:rPr lang="en" altLang="zh-CN" sz="2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" altLang="zh-CN" sz="20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 number of dog pets that are raised by female student</a:t>
            </a:r>
            <a:endParaRPr lang="en" altLang="zh-CN" sz="2000">
              <a:solidFill>
                <a:schemeClr val="tx1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图片 11" descr="图标&#10;&#10;描述已自动生成">
            <a:extLst>
              <a:ext uri="{FF2B5EF4-FFF2-40B4-BE49-F238E27FC236}">
                <a16:creationId xmlns:a16="http://schemas.microsoft.com/office/drawing/2014/main" id="{1AA4D044-AF28-1B7C-4A78-A4998A093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732" y="1554779"/>
            <a:ext cx="959666" cy="964020"/>
          </a:xfrm>
          <a:prstGeom prst="rect">
            <a:avLst/>
          </a:prstGeom>
        </p:spPr>
      </p:pic>
      <p:sp>
        <p:nvSpPr>
          <p:cNvPr id="14" name="圆角矩形 5">
            <a:extLst>
              <a:ext uri="{FF2B5EF4-FFF2-40B4-BE49-F238E27FC236}">
                <a16:creationId xmlns:a16="http://schemas.microsoft.com/office/drawing/2014/main" id="{6874AE65-536B-2376-3CC3-232B7E267865}"/>
              </a:ext>
            </a:extLst>
          </p:cNvPr>
          <p:cNvSpPr/>
          <p:nvPr/>
        </p:nvSpPr>
        <p:spPr>
          <a:xfrm>
            <a:off x="3246694" y="1691421"/>
            <a:ext cx="7401492" cy="68004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Find</a:t>
            </a:r>
            <a:r>
              <a:rPr lang="en" altLang="zh-CN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 </a:t>
            </a:r>
            <a:r>
              <a:rPr lang="en" altLang="zh-CN" sz="200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number</a:t>
            </a:r>
            <a:r>
              <a:rPr lang="en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of </a:t>
            </a:r>
            <a:r>
              <a:rPr lang="en" altLang="zh-CN" sz="200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dog</a:t>
            </a:r>
            <a:r>
              <a:rPr lang="en" altLang="zh-CN" sz="200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" altLang="zh-CN" sz="2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pets</a:t>
            </a:r>
            <a:r>
              <a:rPr lang="en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that are raised by </a:t>
            </a:r>
            <a:r>
              <a:rPr lang="en" altLang="zh-CN" sz="2000">
                <a:gradFill>
                  <a:gsLst>
                    <a:gs pos="0">
                      <a:schemeClr val="accent4"/>
                    </a:gs>
                    <a:gs pos="54000">
                      <a:srgbClr val="00B050"/>
                    </a:gs>
                    <a:gs pos="56990">
                      <a:srgbClr val="04AA4D"/>
                    </a:gs>
                    <a:gs pos="53000">
                      <a:schemeClr val="accent4"/>
                    </a:gs>
                    <a:gs pos="100000">
                      <a:srgbClr val="00B050"/>
                    </a:gs>
                  </a:gsLst>
                  <a:lin ang="5400000" scaled="0"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female</a:t>
            </a:r>
            <a:r>
              <a:rPr lang="en" altLang="zh-CN" sz="200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" altLang="zh-CN" sz="2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student</a:t>
            </a:r>
            <a:endParaRPr lang="en" altLang="zh-CN" sz="2000">
              <a:solidFill>
                <a:srgbClr val="C00000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8F14887-EB34-9686-FDD0-6FC9BE2493C7}"/>
              </a:ext>
            </a:extLst>
          </p:cNvPr>
          <p:cNvSpPr txBox="1"/>
          <p:nvPr/>
        </p:nvSpPr>
        <p:spPr>
          <a:xfrm>
            <a:off x="840378" y="1088571"/>
            <a:ext cx="41626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Step-1</a:t>
            </a:r>
            <a:r>
              <a:rPr lang="en-US" altLang="zh-CN" sz="240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NL Understanding</a:t>
            </a:r>
            <a:endParaRPr 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5B1E171-4BDB-929B-BA79-5E0D7AC69031}"/>
              </a:ext>
            </a:extLst>
          </p:cNvPr>
          <p:cNvSpPr txBox="1"/>
          <p:nvPr/>
        </p:nvSpPr>
        <p:spPr>
          <a:xfrm>
            <a:off x="840378" y="2656113"/>
            <a:ext cx="77941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Step-2</a:t>
            </a:r>
            <a:r>
              <a:rPr lang="en-US" altLang="zh-CN" sz="240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 </a:t>
            </a:r>
            <a:r>
              <a:rPr lang="en-US" sz="200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Schema Linking and Database Content Retrieval</a:t>
            </a:r>
            <a:endParaRPr 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E5ECD3F3-5804-F350-D591-6BC5297B3674}"/>
              </a:ext>
            </a:extLst>
          </p:cNvPr>
          <p:cNvGraphicFramePr>
            <a:graphicFrameLocks noGrp="1"/>
          </p:cNvGraphicFramePr>
          <p:nvPr/>
        </p:nvGraphicFramePr>
        <p:xfrm>
          <a:off x="1262744" y="3430741"/>
          <a:ext cx="452276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690">
                  <a:extLst>
                    <a:ext uri="{9D8B030D-6E8A-4147-A177-3AD203B41FA5}">
                      <a16:colId xmlns:a16="http://schemas.microsoft.com/office/drawing/2014/main" val="2730707481"/>
                    </a:ext>
                  </a:extLst>
                </a:gridCol>
                <a:gridCol w="1130690">
                  <a:extLst>
                    <a:ext uri="{9D8B030D-6E8A-4147-A177-3AD203B41FA5}">
                      <a16:colId xmlns:a16="http://schemas.microsoft.com/office/drawing/2014/main" val="3936926883"/>
                    </a:ext>
                  </a:extLst>
                </a:gridCol>
                <a:gridCol w="1130690">
                  <a:extLst>
                    <a:ext uri="{9D8B030D-6E8A-4147-A177-3AD203B41FA5}">
                      <a16:colId xmlns:a16="http://schemas.microsoft.com/office/drawing/2014/main" val="1333996723"/>
                    </a:ext>
                  </a:extLst>
                </a:gridCol>
                <a:gridCol w="1130690">
                  <a:extLst>
                    <a:ext uri="{9D8B030D-6E8A-4147-A177-3AD203B41FA5}">
                      <a16:colId xmlns:a16="http://schemas.microsoft.com/office/drawing/2014/main" val="1288222179"/>
                    </a:ext>
                  </a:extLst>
                </a:gridCol>
              </a:tblGrid>
              <a:tr h="181098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832379"/>
                  </a:ext>
                </a:extLst>
              </a:tr>
              <a:tr h="183614">
                <a:tc>
                  <a:txBody>
                    <a:bodyPr/>
                    <a:lstStyle/>
                    <a:p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PetID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PetType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PetAge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433541"/>
                  </a:ext>
                </a:extLst>
              </a:tr>
              <a:tr h="183927">
                <a:tc>
                  <a:txBody>
                    <a:bodyPr/>
                    <a:lstStyle/>
                    <a:p>
                      <a:endParaRPr lang="zh-CN" altLang="en-US" sz="14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645093"/>
                  </a:ext>
                </a:extLst>
              </a:tr>
            </a:tbl>
          </a:graphicData>
        </a:graphic>
      </p:graphicFrame>
      <p:sp>
        <p:nvSpPr>
          <p:cNvPr id="27" name="文本框 26">
            <a:extLst>
              <a:ext uri="{FF2B5EF4-FFF2-40B4-BE49-F238E27FC236}">
                <a16:creationId xmlns:a16="http://schemas.microsoft.com/office/drawing/2014/main" id="{88CA512B-99E1-41A9-08B5-74325C8DA57E}"/>
              </a:ext>
            </a:extLst>
          </p:cNvPr>
          <p:cNvSpPr txBox="1"/>
          <p:nvPr/>
        </p:nvSpPr>
        <p:spPr>
          <a:xfrm>
            <a:off x="840377" y="5316582"/>
            <a:ext cx="74240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4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Step-3 &amp; 4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Design SQL Logic &amp; Compose SQL</a:t>
            </a: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B280E68C-FAA3-1862-6D79-2B203ACE6EA2}"/>
              </a:ext>
            </a:extLst>
          </p:cNvPr>
          <p:cNvGraphicFramePr>
            <a:graphicFrameLocks noGrp="1"/>
          </p:cNvGraphicFramePr>
          <p:nvPr/>
        </p:nvGraphicFramePr>
        <p:xfrm>
          <a:off x="6947440" y="3414144"/>
          <a:ext cx="411150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877">
                  <a:extLst>
                    <a:ext uri="{9D8B030D-6E8A-4147-A177-3AD203B41FA5}">
                      <a16:colId xmlns:a16="http://schemas.microsoft.com/office/drawing/2014/main" val="2730707481"/>
                    </a:ext>
                  </a:extLst>
                </a:gridCol>
                <a:gridCol w="1027877">
                  <a:extLst>
                    <a:ext uri="{9D8B030D-6E8A-4147-A177-3AD203B41FA5}">
                      <a16:colId xmlns:a16="http://schemas.microsoft.com/office/drawing/2014/main" val="3936926883"/>
                    </a:ext>
                  </a:extLst>
                </a:gridCol>
                <a:gridCol w="1027877">
                  <a:extLst>
                    <a:ext uri="{9D8B030D-6E8A-4147-A177-3AD203B41FA5}">
                      <a16:colId xmlns:a16="http://schemas.microsoft.com/office/drawing/2014/main" val="1333996723"/>
                    </a:ext>
                  </a:extLst>
                </a:gridCol>
                <a:gridCol w="1027877">
                  <a:extLst>
                    <a:ext uri="{9D8B030D-6E8A-4147-A177-3AD203B41FA5}">
                      <a16:colId xmlns:a16="http://schemas.microsoft.com/office/drawing/2014/main" val="1288222179"/>
                    </a:ext>
                  </a:extLst>
                </a:gridCol>
              </a:tblGrid>
              <a:tr h="250448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Student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832379"/>
                  </a:ext>
                </a:extLst>
              </a:tr>
              <a:tr h="250448">
                <a:tc>
                  <a:txBody>
                    <a:bodyPr/>
                    <a:lstStyle/>
                    <a:p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StuID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433541"/>
                  </a:ext>
                </a:extLst>
              </a:tr>
              <a:tr h="250448">
                <a:tc>
                  <a:txBody>
                    <a:bodyPr/>
                    <a:lstStyle/>
                    <a:p>
                      <a:endParaRPr lang="zh-CN" altLang="en-US" sz="14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40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645093"/>
                  </a:ext>
                </a:extLst>
              </a:tr>
            </a:tbl>
          </a:graphicData>
        </a:graphic>
      </p:graphicFrame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979E5E46-C109-1B1C-CB62-7DF5847DC344}"/>
              </a:ext>
            </a:extLst>
          </p:cNvPr>
          <p:cNvGraphicFramePr>
            <a:graphicFrameLocks noGrp="1"/>
          </p:cNvGraphicFramePr>
          <p:nvPr/>
        </p:nvGraphicFramePr>
        <p:xfrm>
          <a:off x="3461259" y="4526061"/>
          <a:ext cx="3083631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877">
                  <a:extLst>
                    <a:ext uri="{9D8B030D-6E8A-4147-A177-3AD203B41FA5}">
                      <a16:colId xmlns:a16="http://schemas.microsoft.com/office/drawing/2014/main" val="2730707481"/>
                    </a:ext>
                  </a:extLst>
                </a:gridCol>
                <a:gridCol w="1027877">
                  <a:extLst>
                    <a:ext uri="{9D8B030D-6E8A-4147-A177-3AD203B41FA5}">
                      <a16:colId xmlns:a16="http://schemas.microsoft.com/office/drawing/2014/main" val="3936926883"/>
                    </a:ext>
                  </a:extLst>
                </a:gridCol>
                <a:gridCol w="1027877">
                  <a:extLst>
                    <a:ext uri="{9D8B030D-6E8A-4147-A177-3AD203B41FA5}">
                      <a16:colId xmlns:a16="http://schemas.microsoft.com/office/drawing/2014/main" val="1288222179"/>
                    </a:ext>
                  </a:extLst>
                </a:gridCol>
              </a:tblGrid>
              <a:tr h="250448">
                <a:tc gridSpan="3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Has_Pet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832379"/>
                  </a:ext>
                </a:extLst>
              </a:tr>
              <a:tr h="25044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PetID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StuID</a:t>
                      </a:r>
                      <a:endParaRPr lang="zh-CN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40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...</a:t>
                      </a:r>
                      <a:endParaRPr lang="zh-CN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433541"/>
                  </a:ext>
                </a:extLst>
              </a:tr>
            </a:tbl>
          </a:graphicData>
        </a:graphic>
      </p:graphicFrame>
      <p:cxnSp>
        <p:nvCxnSpPr>
          <p:cNvPr id="50" name="肘形连接符 49">
            <a:extLst>
              <a:ext uri="{FF2B5EF4-FFF2-40B4-BE49-F238E27FC236}">
                <a16:creationId xmlns:a16="http://schemas.microsoft.com/office/drawing/2014/main" id="{ECE9A43E-A8AB-6CFF-0256-9FCD9F818E38}"/>
              </a:ext>
            </a:extLst>
          </p:cNvPr>
          <p:cNvCxnSpPr>
            <a:cxnSpLocks/>
          </p:cNvCxnSpPr>
          <p:nvPr/>
        </p:nvCxnSpPr>
        <p:spPr>
          <a:xfrm rot="10800000">
            <a:off x="1728440" y="4047894"/>
            <a:ext cx="1732819" cy="981307"/>
          </a:xfrm>
          <a:prstGeom prst="bentConnector3">
            <a:avLst>
              <a:gd name="adj1" fmla="val 100195"/>
            </a:avLst>
          </a:prstGeom>
          <a:ln w="19050">
            <a:solidFill>
              <a:srgbClr val="71688B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肘形连接符 54">
            <a:extLst>
              <a:ext uri="{FF2B5EF4-FFF2-40B4-BE49-F238E27FC236}">
                <a16:creationId xmlns:a16="http://schemas.microsoft.com/office/drawing/2014/main" id="{DC529DD7-1F42-A905-5B68-C5B864C7EDD7}"/>
              </a:ext>
            </a:extLst>
          </p:cNvPr>
          <p:cNvCxnSpPr>
            <a:cxnSpLocks/>
            <a:stCxn id="29" idx="2"/>
            <a:endCxn id="28" idx="1"/>
          </p:cNvCxnSpPr>
          <p:nvPr/>
        </p:nvCxnSpPr>
        <p:spPr>
          <a:xfrm rot="5400000" flipH="1" flipV="1">
            <a:off x="5343098" y="3531320"/>
            <a:ext cx="1264317" cy="1944366"/>
          </a:xfrm>
          <a:prstGeom prst="bentConnector4">
            <a:avLst>
              <a:gd name="adj1" fmla="val -18081"/>
              <a:gd name="adj2" fmla="val 89648"/>
            </a:avLst>
          </a:prstGeom>
          <a:ln w="19050">
            <a:solidFill>
              <a:srgbClr val="71688B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5">
            <a:extLst>
              <a:ext uri="{FF2B5EF4-FFF2-40B4-BE49-F238E27FC236}">
                <a16:creationId xmlns:a16="http://schemas.microsoft.com/office/drawing/2014/main" id="{6B2B73DB-043B-88B0-57A5-B5E00D060FFB}"/>
              </a:ext>
            </a:extLst>
          </p:cNvPr>
          <p:cNvSpPr/>
          <p:nvPr/>
        </p:nvSpPr>
        <p:spPr>
          <a:xfrm>
            <a:off x="1834732" y="5889228"/>
            <a:ext cx="9025983" cy="75356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Select </a:t>
            </a:r>
            <a:r>
              <a:rPr lang="en-US" altLang="zh-CN" sz="200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count(*)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FROM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student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AS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T1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JOIN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has_pet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AS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T2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ON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T1.stuid=T2.stuid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JOIN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pets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AS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T3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ON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T2.petid=T3.petid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WHERE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T1.</a:t>
            </a:r>
            <a:r>
              <a:rPr lang="en-US" altLang="zh-CN" sz="2000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sex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=‘</a:t>
            </a:r>
            <a:r>
              <a:rPr lang="en-US" altLang="zh-CN" sz="200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’ 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AND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T3.pettype=‘</a:t>
            </a:r>
            <a:r>
              <a:rPr lang="en-US" altLang="zh-CN" sz="200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Dog</a:t>
            </a:r>
            <a:r>
              <a:rPr lang="en-US" altLang="zh-CN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’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39" name="肘形连接符 38">
            <a:extLst>
              <a:ext uri="{FF2B5EF4-FFF2-40B4-BE49-F238E27FC236}">
                <a16:creationId xmlns:a16="http://schemas.microsoft.com/office/drawing/2014/main" id="{D67A3D57-E4BF-083C-B175-DBFD34316C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71216" y="2157984"/>
            <a:ext cx="3224784" cy="2057400"/>
          </a:xfrm>
          <a:prstGeom prst="bentConnector3">
            <a:avLst>
              <a:gd name="adj1" fmla="val 95"/>
            </a:avLst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形 7">
            <a:extLst>
              <a:ext uri="{FF2B5EF4-FFF2-40B4-BE49-F238E27FC236}">
                <a16:creationId xmlns:a16="http://schemas.microsoft.com/office/drawing/2014/main" id="{1EED5AE3-C206-2378-9422-0FAAF1624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4508" y="4692681"/>
            <a:ext cx="2234440" cy="1036596"/>
          </a:xfrm>
          <a:prstGeom prst="rect">
            <a:avLst/>
          </a:prstGeom>
        </p:spPr>
      </p:pic>
      <p:cxnSp>
        <p:nvCxnSpPr>
          <p:cNvPr id="46" name="曲线连接符 45">
            <a:extLst>
              <a:ext uri="{FF2B5EF4-FFF2-40B4-BE49-F238E27FC236}">
                <a16:creationId xmlns:a16="http://schemas.microsoft.com/office/drawing/2014/main" id="{E52FC2BD-2806-20D3-550C-1CD73DCFEACB}"/>
              </a:ext>
            </a:extLst>
          </p:cNvPr>
          <p:cNvCxnSpPr>
            <a:cxnSpLocks/>
          </p:cNvCxnSpPr>
          <p:nvPr/>
        </p:nvCxnSpPr>
        <p:spPr>
          <a:xfrm rot="5400000">
            <a:off x="7702978" y="2823225"/>
            <a:ext cx="1632167" cy="357418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曲线连接符 50">
            <a:extLst>
              <a:ext uri="{FF2B5EF4-FFF2-40B4-BE49-F238E27FC236}">
                <a16:creationId xmlns:a16="http://schemas.microsoft.com/office/drawing/2014/main" id="{6D9C5FD0-6708-4C5A-5C1D-11536897E1E1}"/>
              </a:ext>
            </a:extLst>
          </p:cNvPr>
          <p:cNvCxnSpPr>
            <a:cxnSpLocks/>
          </p:cNvCxnSpPr>
          <p:nvPr/>
        </p:nvCxnSpPr>
        <p:spPr>
          <a:xfrm rot="5400000">
            <a:off x="8484627" y="2412781"/>
            <a:ext cx="1268243" cy="734482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曲线连接符 68">
            <a:extLst>
              <a:ext uri="{FF2B5EF4-FFF2-40B4-BE49-F238E27FC236}">
                <a16:creationId xmlns:a16="http://schemas.microsoft.com/office/drawing/2014/main" id="{7541573B-C09A-8A8E-6374-A051AD00351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53628" y="2183928"/>
            <a:ext cx="2891263" cy="1264316"/>
          </a:xfrm>
          <a:prstGeom prst="curvedConnector3">
            <a:avLst>
              <a:gd name="adj1" fmla="val 33257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肘形连接符 73">
            <a:extLst>
              <a:ext uri="{FF2B5EF4-FFF2-40B4-BE49-F238E27FC236}">
                <a16:creationId xmlns:a16="http://schemas.microsoft.com/office/drawing/2014/main" id="{867FB5E7-E1E7-B444-A205-B55ABF4325A9}"/>
              </a:ext>
            </a:extLst>
          </p:cNvPr>
          <p:cNvCxnSpPr>
            <a:cxnSpLocks/>
          </p:cNvCxnSpPr>
          <p:nvPr/>
        </p:nvCxnSpPr>
        <p:spPr>
          <a:xfrm rot="5400000">
            <a:off x="7552104" y="3121502"/>
            <a:ext cx="2182644" cy="231440"/>
          </a:xfrm>
          <a:prstGeom prst="bentConnector5">
            <a:avLst>
              <a:gd name="adj1" fmla="val 29053"/>
              <a:gd name="adj2" fmla="val -1120122"/>
              <a:gd name="adj3" fmla="val 110474"/>
            </a:avLst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A61655E7-A561-F4E7-3E0A-E58CB879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6059" y="6402388"/>
            <a:ext cx="2743200" cy="365125"/>
          </a:xfrm>
        </p:spPr>
        <p:txBody>
          <a:bodyPr/>
          <a:lstStyle/>
          <a:p>
            <a:fld id="{1A555381-9BA3-9543-9FC3-0B4BD9DA0727}" type="slidenum">
              <a:rPr kumimoji="1"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14</a:t>
            </a:fld>
            <a:endParaRPr kumimoji="1" lang="zh-CN" altLang="en-US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A1D601A-0311-B294-29A5-07B57183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NL2SQL Human Workflow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90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9" grpId="0"/>
      <p:bldP spid="2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8F9CA-DCAC-E38B-5ACD-918EB811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6FD1E-AE57-ED07-2917-676D9E19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50168" cy="1325563"/>
          </a:xfrm>
        </p:spPr>
        <p:txBody>
          <a:bodyPr/>
          <a:lstStyle/>
          <a:p>
            <a:r>
              <a:rPr kumimoji="1" lang="en-US" altLang="zh-CN" dirty="0"/>
              <a:t>Task Formulation: Mimic Human Experts</a:t>
            </a:r>
            <a:endParaRPr kumimoji="1"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C087FE9D-983A-CAFA-86DA-44A2E20F8677}"/>
              </a:ext>
            </a:extLst>
          </p:cNvPr>
          <p:cNvSpPr txBox="1">
            <a:spLocks/>
          </p:cNvSpPr>
          <p:nvPr/>
        </p:nvSpPr>
        <p:spPr>
          <a:xfrm>
            <a:off x="827394" y="2718140"/>
            <a:ext cx="10515600" cy="59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dirty="0"/>
              <a:t>From </a:t>
            </a:r>
            <a:r>
              <a:rPr lang="en-US" altLang="zh-CN" b="1" i="1" dirty="0">
                <a:solidFill>
                  <a:srgbClr val="C00000"/>
                </a:solidFill>
              </a:rPr>
              <a:t>Human Actions </a:t>
            </a:r>
            <a:r>
              <a:rPr lang="en-US" altLang="zh-CN" dirty="0"/>
              <a:t>to </a:t>
            </a:r>
            <a:r>
              <a:rPr lang="en-US" altLang="zh-CN" b="1" i="1" dirty="0">
                <a:solidFill>
                  <a:schemeClr val="accent6">
                    <a:lumMod val="75000"/>
                  </a:schemeClr>
                </a:solidFill>
              </a:rPr>
              <a:t>Agent Actions </a:t>
            </a:r>
            <a:endParaRPr kumimoji="1" lang="zh-CN" altLang="en-US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6CFDFF8-7EBE-288F-AF4F-46EB8575B3FB}"/>
              </a:ext>
            </a:extLst>
          </p:cNvPr>
          <p:cNvSpPr/>
          <p:nvPr/>
        </p:nvSpPr>
        <p:spPr>
          <a:xfrm>
            <a:off x="984504" y="1746629"/>
            <a:ext cx="1600750" cy="59801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Understand Intent </a:t>
            </a:r>
            <a:endParaRPr kumimoji="1" lang="zh-CN" altLang="en-US" dirty="0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5C878D42-784F-8DB7-7699-87E05E26F8AB}"/>
              </a:ext>
            </a:extLst>
          </p:cNvPr>
          <p:cNvSpPr/>
          <p:nvPr/>
        </p:nvSpPr>
        <p:spPr>
          <a:xfrm>
            <a:off x="2913973" y="1746629"/>
            <a:ext cx="1783080" cy="5980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Link to Schema</a:t>
            </a:r>
            <a:endParaRPr kumimoji="1" lang="zh-CN" altLang="en-US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8CFE5CD6-A6A9-D28C-DEF0-D90FF7FB94C6}"/>
              </a:ext>
            </a:extLst>
          </p:cNvPr>
          <p:cNvSpPr/>
          <p:nvPr/>
        </p:nvSpPr>
        <p:spPr>
          <a:xfrm>
            <a:off x="5172075" y="1746629"/>
            <a:ext cx="1783080" cy="59801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Design SQL Logic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F0E8B6D1-090D-0E1E-3972-A7E2667EEEB2}"/>
              </a:ext>
            </a:extLst>
          </p:cNvPr>
          <p:cNvSpPr/>
          <p:nvPr/>
        </p:nvSpPr>
        <p:spPr>
          <a:xfrm>
            <a:off x="7430177" y="1746629"/>
            <a:ext cx="1783080" cy="59801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Compose SQL</a:t>
            </a:r>
            <a:endParaRPr kumimoji="1" lang="zh-CN" altLang="en-US" dirty="0"/>
          </a:p>
        </p:txBody>
      </p:sp>
      <p:sp>
        <p:nvSpPr>
          <p:cNvPr id="17" name="决策 16">
            <a:extLst>
              <a:ext uri="{FF2B5EF4-FFF2-40B4-BE49-F238E27FC236}">
                <a16:creationId xmlns:a16="http://schemas.microsoft.com/office/drawing/2014/main" id="{8AF6DF96-9946-06E3-6568-CDA3B7BCF909}"/>
              </a:ext>
            </a:extLst>
          </p:cNvPr>
          <p:cNvSpPr/>
          <p:nvPr/>
        </p:nvSpPr>
        <p:spPr>
          <a:xfrm>
            <a:off x="9491456" y="1542717"/>
            <a:ext cx="1619880" cy="1005840"/>
          </a:xfrm>
          <a:prstGeom prst="flowChartDecisi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Avenir Next" panose="020B0503020202020204" pitchFamily="34" charset="0"/>
              </a:rPr>
              <a:t>Test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060FABDB-B692-B4BD-B4AA-FE2132685035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585254" y="2045638"/>
            <a:ext cx="3287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ED40B98B-6C25-C11D-5FF1-AE1827C9F913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4697053" y="2045638"/>
            <a:ext cx="47502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C51F2C05-83E6-8F1E-B64A-E6B5640D95E2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>
            <a:off x="6955155" y="2045638"/>
            <a:ext cx="47502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D9863D63-52FD-12E3-78AD-BD14A8D98629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9213257" y="2045637"/>
            <a:ext cx="278199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C173D22D-EE1E-259A-38DC-DECAAA831F6A}"/>
              </a:ext>
            </a:extLst>
          </p:cNvPr>
          <p:cNvCxnSpPr>
            <a:cxnSpLocks/>
          </p:cNvCxnSpPr>
          <p:nvPr/>
        </p:nvCxnSpPr>
        <p:spPr>
          <a:xfrm flipV="1">
            <a:off x="11074283" y="2045637"/>
            <a:ext cx="38591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0EDF9DC9-4F43-1BCD-0CF4-7D13183909D6}"/>
              </a:ext>
            </a:extLst>
          </p:cNvPr>
          <p:cNvSpPr txBox="1"/>
          <p:nvPr/>
        </p:nvSpPr>
        <p:spPr>
          <a:xfrm>
            <a:off x="10853582" y="1708156"/>
            <a:ext cx="6652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600" dirty="0">
                <a:latin typeface="Avenir Next" panose="020B0503020202020204" pitchFamily="34" charset="0"/>
              </a:rPr>
              <a:t>Yes</a:t>
            </a:r>
            <a:endParaRPr lang="zh-CN" altLang="en-US" sz="1600" dirty="0"/>
          </a:p>
        </p:txBody>
      </p:sp>
      <p:cxnSp>
        <p:nvCxnSpPr>
          <p:cNvPr id="28" name="肘形连接符 27">
            <a:extLst>
              <a:ext uri="{FF2B5EF4-FFF2-40B4-BE49-F238E27FC236}">
                <a16:creationId xmlns:a16="http://schemas.microsoft.com/office/drawing/2014/main" id="{BC5B60F7-3E7B-367E-3E21-A9AFC3DAF816}"/>
              </a:ext>
            </a:extLst>
          </p:cNvPr>
          <p:cNvCxnSpPr>
            <a:cxnSpLocks/>
            <a:stCxn id="17" idx="0"/>
            <a:endCxn id="14" idx="0"/>
          </p:cNvCxnSpPr>
          <p:nvPr/>
        </p:nvCxnSpPr>
        <p:spPr>
          <a:xfrm rot="16200000" flipH="1" flipV="1">
            <a:off x="9209601" y="654833"/>
            <a:ext cx="203912" cy="1979679"/>
          </a:xfrm>
          <a:prstGeom prst="bentConnector3">
            <a:avLst>
              <a:gd name="adj1" fmla="val -112107"/>
            </a:avLst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连接符 29">
            <a:extLst>
              <a:ext uri="{FF2B5EF4-FFF2-40B4-BE49-F238E27FC236}">
                <a16:creationId xmlns:a16="http://schemas.microsoft.com/office/drawing/2014/main" id="{F9BEC636-F29E-C119-B8D9-90067BBBE0D3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6063615" y="1314013"/>
            <a:ext cx="2253666" cy="432616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32">
            <a:extLst>
              <a:ext uri="{FF2B5EF4-FFF2-40B4-BE49-F238E27FC236}">
                <a16:creationId xmlns:a16="http://schemas.microsoft.com/office/drawing/2014/main" id="{25B231D8-BEF3-829A-B96C-C903C6DC45F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96953" y="1310315"/>
            <a:ext cx="2138978" cy="436313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>
            <a:extLst>
              <a:ext uri="{FF2B5EF4-FFF2-40B4-BE49-F238E27FC236}">
                <a16:creationId xmlns:a16="http://schemas.microsoft.com/office/drawing/2014/main" id="{1F8849BA-1D59-C896-2890-404E7B0252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27837" y="1304870"/>
            <a:ext cx="2148184" cy="441759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档 35">
            <a:extLst>
              <a:ext uri="{FF2B5EF4-FFF2-40B4-BE49-F238E27FC236}">
                <a16:creationId xmlns:a16="http://schemas.microsoft.com/office/drawing/2014/main" id="{BF99A083-2F2B-B515-73CA-979EF2744CA2}"/>
              </a:ext>
            </a:extLst>
          </p:cNvPr>
          <p:cNvSpPr/>
          <p:nvPr/>
        </p:nvSpPr>
        <p:spPr>
          <a:xfrm>
            <a:off x="75923" y="1512557"/>
            <a:ext cx="591119" cy="350740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Avenir Next" panose="020B0503020202020204" pitchFamily="34" charset="0"/>
              </a:rPr>
              <a:t>Q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sp>
        <p:nvSpPr>
          <p:cNvPr id="37" name="磁盘 36">
            <a:extLst>
              <a:ext uri="{FF2B5EF4-FFF2-40B4-BE49-F238E27FC236}">
                <a16:creationId xmlns:a16="http://schemas.microsoft.com/office/drawing/2014/main" id="{58FF7B78-F1B3-1048-F26A-2BC4F3EF745E}"/>
              </a:ext>
            </a:extLst>
          </p:cNvPr>
          <p:cNvSpPr/>
          <p:nvPr/>
        </p:nvSpPr>
        <p:spPr>
          <a:xfrm>
            <a:off x="66780" y="2021353"/>
            <a:ext cx="603504" cy="527204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Avenir Next" panose="020B0503020202020204" pitchFamily="34" charset="0"/>
              </a:rPr>
              <a:t>DB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sp>
        <p:nvSpPr>
          <p:cNvPr id="38" name="文档 37">
            <a:extLst>
              <a:ext uri="{FF2B5EF4-FFF2-40B4-BE49-F238E27FC236}">
                <a16:creationId xmlns:a16="http://schemas.microsoft.com/office/drawing/2014/main" id="{8A8400CB-961F-5A5A-2A35-E72E70269272}"/>
              </a:ext>
            </a:extLst>
          </p:cNvPr>
          <p:cNvSpPr/>
          <p:nvPr/>
        </p:nvSpPr>
        <p:spPr>
          <a:xfrm>
            <a:off x="11441266" y="1870266"/>
            <a:ext cx="665224" cy="474379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Avenir Next" panose="020B0503020202020204" pitchFamily="34" charset="0"/>
              </a:rPr>
              <a:t>SQL</a:t>
            </a:r>
            <a:endParaRPr kumimoji="1" lang="zh-CN" altLang="en-US" sz="1600" dirty="0">
              <a:latin typeface="Avenir Next" panose="020B0503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0BC2471-A6C2-1549-A647-2617768EFE6D}"/>
              </a:ext>
            </a:extLst>
          </p:cNvPr>
          <p:cNvSpPr txBox="1"/>
          <p:nvPr/>
        </p:nvSpPr>
        <p:spPr>
          <a:xfrm>
            <a:off x="10188357" y="1207593"/>
            <a:ext cx="6652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600" dirty="0">
                <a:latin typeface="Avenir Next" panose="020B0503020202020204" pitchFamily="34" charset="0"/>
              </a:rPr>
              <a:t>No</a:t>
            </a:r>
            <a:endParaRPr lang="zh-CN" altLang="en-US" sz="1600" dirty="0"/>
          </a:p>
        </p:txBody>
      </p: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E12D2F86-8C29-67D7-988A-C67840D04B28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673840" y="1687927"/>
            <a:ext cx="310664" cy="3577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62F398AE-DE6A-7A96-098D-7A7E6DD6CE4A}"/>
              </a:ext>
            </a:extLst>
          </p:cNvPr>
          <p:cNvCxnSpPr>
            <a:cxnSpLocks/>
            <a:stCxn id="37" idx="4"/>
            <a:endCxn id="6" idx="1"/>
          </p:cNvCxnSpPr>
          <p:nvPr/>
        </p:nvCxnSpPr>
        <p:spPr>
          <a:xfrm flipV="1">
            <a:off x="670284" y="2045638"/>
            <a:ext cx="314220" cy="2393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3A6AB135-5F32-5CEB-AB92-BF250FD94954}"/>
              </a:ext>
            </a:extLst>
          </p:cNvPr>
          <p:cNvSpPr/>
          <p:nvPr/>
        </p:nvSpPr>
        <p:spPr>
          <a:xfrm>
            <a:off x="2308023" y="3694331"/>
            <a:ext cx="2171382" cy="35035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Understand Intent </a:t>
            </a:r>
            <a:endParaRPr kumimoji="1" lang="zh-CN" altLang="en-US" dirty="0"/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292AD367-0817-DF84-26F2-57AB3BBC04E7}"/>
              </a:ext>
            </a:extLst>
          </p:cNvPr>
          <p:cNvSpPr/>
          <p:nvPr/>
        </p:nvSpPr>
        <p:spPr>
          <a:xfrm>
            <a:off x="5268810" y="3694332"/>
            <a:ext cx="2626681" cy="3503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b="1" dirty="0">
                <a:latin typeface="Avenir Next" panose="020B0503020202020204" pitchFamily="34" charset="0"/>
              </a:rPr>
              <a:t>Question Rephrasing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20D002F-80FF-5009-E18A-2F641A23833B}"/>
              </a:ext>
            </a:extLst>
          </p:cNvPr>
          <p:cNvSpPr txBox="1"/>
          <p:nvPr/>
        </p:nvSpPr>
        <p:spPr>
          <a:xfrm>
            <a:off x="2913973" y="3192977"/>
            <a:ext cx="829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/>
              <a:t>👷🏻‍♂️</a:t>
            </a:r>
            <a:endParaRPr lang="zh-CN" altLang="en-US" sz="32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2AA2878-66BD-B83F-5572-871ACAAAA15F}"/>
              </a:ext>
            </a:extLst>
          </p:cNvPr>
          <p:cNvSpPr txBox="1"/>
          <p:nvPr/>
        </p:nvSpPr>
        <p:spPr>
          <a:xfrm>
            <a:off x="6140274" y="3242404"/>
            <a:ext cx="829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/>
              <a:t>🤖</a:t>
            </a:r>
            <a:endParaRPr lang="zh-CN" altLang="en-US" sz="3200" dirty="0"/>
          </a:p>
        </p:txBody>
      </p:sp>
      <p:sp>
        <p:nvSpPr>
          <p:cNvPr id="52" name="圆角矩形 51">
            <a:extLst>
              <a:ext uri="{FF2B5EF4-FFF2-40B4-BE49-F238E27FC236}">
                <a16:creationId xmlns:a16="http://schemas.microsoft.com/office/drawing/2014/main" id="{568D66E8-D468-36B8-C878-22E401F140B7}"/>
              </a:ext>
            </a:extLst>
          </p:cNvPr>
          <p:cNvSpPr/>
          <p:nvPr/>
        </p:nvSpPr>
        <p:spPr>
          <a:xfrm>
            <a:off x="2308023" y="4356169"/>
            <a:ext cx="2171381" cy="35035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Link to Schema</a:t>
            </a:r>
            <a:endParaRPr kumimoji="1"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3A4B02B-75C7-1D08-4ADA-2A724E8B136C}"/>
              </a:ext>
            </a:extLst>
          </p:cNvPr>
          <p:cNvSpPr txBox="1"/>
          <p:nvPr/>
        </p:nvSpPr>
        <p:spPr>
          <a:xfrm>
            <a:off x="7936172" y="3689908"/>
            <a:ext cx="4255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venir Next Condensed" panose="020B0506020202020204" pitchFamily="34" charset="0"/>
              </a:rPr>
              <a:t>(Revise,</a:t>
            </a:r>
            <a:r>
              <a:rPr lang="zh-CN" altLang="en-US" dirty="0">
                <a:latin typeface="Avenir Next Condensed" panose="020B0506020202020204" pitchFamily="34" charset="0"/>
              </a:rPr>
              <a:t> </a:t>
            </a:r>
            <a:r>
              <a:rPr lang="en-US" altLang="zh-CN" dirty="0">
                <a:latin typeface="Avenir Next Condensed" panose="020B0506020202020204" pitchFamily="34" charset="0"/>
              </a:rPr>
              <a:t>clarify</a:t>
            </a:r>
            <a:r>
              <a:rPr lang="zh-CN" altLang="en-US" dirty="0">
                <a:latin typeface="Avenir Next Condensed" panose="020B0506020202020204" pitchFamily="34" charset="0"/>
              </a:rPr>
              <a:t> </a:t>
            </a:r>
            <a:r>
              <a:rPr lang="en-US" altLang="zh-CN" dirty="0">
                <a:latin typeface="Avenir Next Condensed" panose="020B0506020202020204" pitchFamily="34" charset="0"/>
              </a:rPr>
              <a:t>ambiguities,</a:t>
            </a:r>
            <a:r>
              <a:rPr lang="zh-CN" altLang="en-US" dirty="0">
                <a:latin typeface="Avenir Next Condensed" panose="020B0506020202020204" pitchFamily="34" charset="0"/>
              </a:rPr>
              <a:t> </a:t>
            </a:r>
            <a:r>
              <a:rPr lang="en-US" altLang="zh-CN" dirty="0">
                <a:latin typeface="Avenir Next Condensed" panose="020B0506020202020204" pitchFamily="34" charset="0"/>
              </a:rPr>
              <a:t>rephrasing)</a:t>
            </a:r>
            <a:endParaRPr lang="zh-CN" altLang="en-US" dirty="0">
              <a:latin typeface="Avenir Next Condensed" panose="020B0506020202020204" pitchFamily="34" charset="0"/>
            </a:endParaRPr>
          </a:p>
        </p:txBody>
      </p:sp>
      <p:sp>
        <p:nvSpPr>
          <p:cNvPr id="55" name="圆角矩形 54">
            <a:extLst>
              <a:ext uri="{FF2B5EF4-FFF2-40B4-BE49-F238E27FC236}">
                <a16:creationId xmlns:a16="http://schemas.microsoft.com/office/drawing/2014/main" id="{2463FFAD-C255-BCEB-702D-FC891130AEEE}"/>
              </a:ext>
            </a:extLst>
          </p:cNvPr>
          <p:cNvSpPr/>
          <p:nvPr/>
        </p:nvSpPr>
        <p:spPr>
          <a:xfrm>
            <a:off x="5268810" y="4226870"/>
            <a:ext cx="2626681" cy="2751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venir Next" panose="020B0503020202020204" pitchFamily="34" charset="0"/>
              </a:rPr>
              <a:t>Schema</a:t>
            </a:r>
            <a:r>
              <a:rPr lang="zh-CN" altLang="en-US" b="1" dirty="0">
                <a:latin typeface="Avenir Next" panose="020B0503020202020204" pitchFamily="34" charset="0"/>
              </a:rPr>
              <a:t> </a:t>
            </a:r>
            <a:r>
              <a:rPr lang="en-US" altLang="zh-CN" b="1" dirty="0">
                <a:latin typeface="Avenir Next" panose="020B0503020202020204" pitchFamily="34" charset="0"/>
              </a:rPr>
              <a:t>Selection</a:t>
            </a:r>
            <a:endParaRPr lang="en" altLang="zh-CN" b="1" dirty="0">
              <a:latin typeface="Avenir Next" panose="020B0503020202020204" pitchFamily="34" charset="0"/>
            </a:endParaRPr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DD44F266-BAA4-BF85-A3F6-8EEE4BCD67B1}"/>
              </a:ext>
            </a:extLst>
          </p:cNvPr>
          <p:cNvSpPr/>
          <p:nvPr/>
        </p:nvSpPr>
        <p:spPr>
          <a:xfrm>
            <a:off x="5268810" y="4588855"/>
            <a:ext cx="2626681" cy="2751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venir Next" panose="020B0503020202020204" pitchFamily="34" charset="0"/>
              </a:rPr>
              <a:t>Cell</a:t>
            </a:r>
            <a:r>
              <a:rPr lang="zh-CN" altLang="en-US" b="1" dirty="0">
                <a:latin typeface="Avenir Next" panose="020B0503020202020204" pitchFamily="34" charset="0"/>
              </a:rPr>
              <a:t> </a:t>
            </a:r>
            <a:r>
              <a:rPr lang="en-US" altLang="zh-CN" b="1" dirty="0">
                <a:latin typeface="Avenir Next" panose="020B0503020202020204" pitchFamily="34" charset="0"/>
              </a:rPr>
              <a:t>Value</a:t>
            </a:r>
            <a:r>
              <a:rPr lang="zh-CN" altLang="en-US" b="1" dirty="0">
                <a:latin typeface="Avenir Next" panose="020B0503020202020204" pitchFamily="34" charset="0"/>
              </a:rPr>
              <a:t> </a:t>
            </a:r>
            <a:r>
              <a:rPr lang="en-US" altLang="zh-CN" b="1" dirty="0">
                <a:latin typeface="Avenir Next" panose="020B0503020202020204" pitchFamily="34" charset="0"/>
              </a:rPr>
              <a:t>Selection</a:t>
            </a:r>
            <a:endParaRPr lang="en" altLang="zh-CN" b="1" dirty="0">
              <a:latin typeface="Avenir Next" panose="020B0503020202020204" pitchFamily="34" charset="0"/>
            </a:endParaRP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B8F3C887-BE05-10EE-AAD4-10A2D169A6DE}"/>
              </a:ext>
            </a:extLst>
          </p:cNvPr>
          <p:cNvSpPr/>
          <p:nvPr/>
        </p:nvSpPr>
        <p:spPr>
          <a:xfrm>
            <a:off x="2308022" y="5078876"/>
            <a:ext cx="2171381" cy="35035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Design SQL Logic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1FAA0A4C-5F00-5A76-9E8D-4A1528BAEC10}"/>
              </a:ext>
            </a:extLst>
          </p:cNvPr>
          <p:cNvSpPr/>
          <p:nvPr/>
        </p:nvSpPr>
        <p:spPr>
          <a:xfrm>
            <a:off x="5268810" y="5081470"/>
            <a:ext cx="2626681" cy="3503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venir Next" panose="020B0503020202020204" pitchFamily="34" charset="0"/>
              </a:rPr>
              <a:t>Column Function </a:t>
            </a:r>
            <a:endParaRPr lang="en" altLang="zh-CN" b="1" dirty="0">
              <a:latin typeface="Avenir Next" panose="020B0503020202020204" pitchFamily="34" charset="0"/>
            </a:endParaRPr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3936A679-7A3C-C74D-557D-1134C5D86712}"/>
              </a:ext>
            </a:extLst>
          </p:cNvPr>
          <p:cNvSpPr/>
          <p:nvPr/>
        </p:nvSpPr>
        <p:spPr>
          <a:xfrm>
            <a:off x="5268810" y="5659326"/>
            <a:ext cx="2626681" cy="3503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venir Next" panose="020B0503020202020204" pitchFamily="34" charset="0"/>
              </a:rPr>
              <a:t>SQL Generation</a:t>
            </a:r>
            <a:endParaRPr lang="en" altLang="zh-CN" b="1" dirty="0">
              <a:latin typeface="Avenir Next" panose="020B0503020202020204" pitchFamily="34" charset="0"/>
            </a:endParaRPr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15A95ABB-F615-9522-1DE5-14DFECF22A4A}"/>
              </a:ext>
            </a:extLst>
          </p:cNvPr>
          <p:cNvSpPr/>
          <p:nvPr/>
        </p:nvSpPr>
        <p:spPr>
          <a:xfrm>
            <a:off x="5268810" y="6237182"/>
            <a:ext cx="2626681" cy="3503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venir Next" panose="020B0503020202020204" pitchFamily="34" charset="0"/>
              </a:rPr>
              <a:t>SQL Revision</a:t>
            </a:r>
            <a:endParaRPr lang="en" altLang="zh-CN" b="1" dirty="0">
              <a:latin typeface="Avenir Next" panose="020B0503020202020204" pitchFamily="34" charset="0"/>
            </a:endParaRPr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44D1D7EB-2E39-DE12-8470-674EB1F2AC38}"/>
              </a:ext>
            </a:extLst>
          </p:cNvPr>
          <p:cNvSpPr/>
          <p:nvPr/>
        </p:nvSpPr>
        <p:spPr>
          <a:xfrm>
            <a:off x="2308022" y="5659325"/>
            <a:ext cx="2171381" cy="35035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Compose</a:t>
            </a:r>
            <a:r>
              <a:rPr lang="zh-CN" altLang="en-US" dirty="0">
                <a:latin typeface="Avenir Next" panose="020B0503020202020204" pitchFamily="34" charset="0"/>
              </a:rPr>
              <a:t> </a:t>
            </a:r>
            <a:r>
              <a:rPr lang="en-US" altLang="zh-CN" dirty="0">
                <a:latin typeface="Avenir Next" panose="020B0503020202020204" pitchFamily="34" charset="0"/>
              </a:rPr>
              <a:t>SQL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28D5235C-865C-47A0-CC61-E52BDA154A03}"/>
              </a:ext>
            </a:extLst>
          </p:cNvPr>
          <p:cNvSpPr/>
          <p:nvPr/>
        </p:nvSpPr>
        <p:spPr>
          <a:xfrm>
            <a:off x="2308022" y="6237181"/>
            <a:ext cx="2171381" cy="35035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venir Next" panose="020B0503020202020204" pitchFamily="34" charset="0"/>
              </a:rPr>
              <a:t>Validate</a:t>
            </a:r>
            <a:r>
              <a:rPr lang="zh-CN" altLang="en-US" dirty="0">
                <a:latin typeface="Avenir Next" panose="020B0503020202020204" pitchFamily="34" charset="0"/>
              </a:rPr>
              <a:t> </a:t>
            </a:r>
            <a:r>
              <a:rPr lang="en-US" altLang="zh-CN" dirty="0">
                <a:latin typeface="Avenir Next" panose="020B0503020202020204" pitchFamily="34" charset="0"/>
              </a:rPr>
              <a:t>&amp;</a:t>
            </a:r>
            <a:r>
              <a:rPr lang="zh-CN" altLang="en-US" dirty="0">
                <a:latin typeface="Avenir Next" panose="020B0503020202020204" pitchFamily="34" charset="0"/>
              </a:rPr>
              <a:t> </a:t>
            </a:r>
            <a:r>
              <a:rPr lang="en-US" altLang="zh-CN" dirty="0">
                <a:latin typeface="Avenir Next" panose="020B0503020202020204" pitchFamily="34" charset="0"/>
              </a:rPr>
              <a:t>Iter.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cxnSp>
        <p:nvCxnSpPr>
          <p:cNvPr id="71" name="直线箭头连接符 70">
            <a:extLst>
              <a:ext uri="{FF2B5EF4-FFF2-40B4-BE49-F238E27FC236}">
                <a16:creationId xmlns:a16="http://schemas.microsoft.com/office/drawing/2014/main" id="{50FBEA9C-1DA6-9ABA-E75E-4013DEF58E56}"/>
              </a:ext>
            </a:extLst>
          </p:cNvPr>
          <p:cNvCxnSpPr>
            <a:stCxn id="42" idx="3"/>
            <a:endCxn id="44" idx="1"/>
          </p:cNvCxnSpPr>
          <p:nvPr/>
        </p:nvCxnSpPr>
        <p:spPr>
          <a:xfrm>
            <a:off x="4479405" y="3869506"/>
            <a:ext cx="789405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线箭头连接符 71">
            <a:extLst>
              <a:ext uri="{FF2B5EF4-FFF2-40B4-BE49-F238E27FC236}">
                <a16:creationId xmlns:a16="http://schemas.microsoft.com/office/drawing/2014/main" id="{9BBA8F20-75D8-8081-9088-982DEB3B1A86}"/>
              </a:ext>
            </a:extLst>
          </p:cNvPr>
          <p:cNvCxnSpPr>
            <a:cxnSpLocks/>
            <a:stCxn id="52" idx="3"/>
            <a:endCxn id="55" idx="1"/>
          </p:cNvCxnSpPr>
          <p:nvPr/>
        </p:nvCxnSpPr>
        <p:spPr>
          <a:xfrm flipV="1">
            <a:off x="4479404" y="4364426"/>
            <a:ext cx="789406" cy="16691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线箭头连接符 74">
            <a:extLst>
              <a:ext uri="{FF2B5EF4-FFF2-40B4-BE49-F238E27FC236}">
                <a16:creationId xmlns:a16="http://schemas.microsoft.com/office/drawing/2014/main" id="{B42CEC94-9EBD-7DD5-D399-EC633E95D3BE}"/>
              </a:ext>
            </a:extLst>
          </p:cNvPr>
          <p:cNvCxnSpPr>
            <a:cxnSpLocks/>
            <a:stCxn id="52" idx="3"/>
            <a:endCxn id="59" idx="1"/>
          </p:cNvCxnSpPr>
          <p:nvPr/>
        </p:nvCxnSpPr>
        <p:spPr>
          <a:xfrm>
            <a:off x="4479404" y="4531344"/>
            <a:ext cx="789406" cy="19506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线箭头连接符 77">
            <a:extLst>
              <a:ext uri="{FF2B5EF4-FFF2-40B4-BE49-F238E27FC236}">
                <a16:creationId xmlns:a16="http://schemas.microsoft.com/office/drawing/2014/main" id="{11521F25-A77A-3C83-8042-D0228E4C4F19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>
            <a:off x="4479403" y="5254052"/>
            <a:ext cx="789407" cy="259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线箭头连接符 80">
            <a:extLst>
              <a:ext uri="{FF2B5EF4-FFF2-40B4-BE49-F238E27FC236}">
                <a16:creationId xmlns:a16="http://schemas.microsoft.com/office/drawing/2014/main" id="{C9B23DA1-6FE9-0A42-C86B-5B42587B3E74}"/>
              </a:ext>
            </a:extLst>
          </p:cNvPr>
          <p:cNvCxnSpPr>
            <a:cxnSpLocks/>
            <a:stCxn id="64" idx="3"/>
            <a:endCxn id="62" idx="1"/>
          </p:cNvCxnSpPr>
          <p:nvPr/>
        </p:nvCxnSpPr>
        <p:spPr>
          <a:xfrm>
            <a:off x="4479403" y="5834501"/>
            <a:ext cx="789407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7DBAE2D8-AAE7-3F4A-0D59-A585AC8883F3}"/>
              </a:ext>
            </a:extLst>
          </p:cNvPr>
          <p:cNvCxnSpPr>
            <a:cxnSpLocks/>
            <a:stCxn id="65" idx="3"/>
            <a:endCxn id="63" idx="1"/>
          </p:cNvCxnSpPr>
          <p:nvPr/>
        </p:nvCxnSpPr>
        <p:spPr>
          <a:xfrm>
            <a:off x="4479403" y="6412357"/>
            <a:ext cx="7894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>
            <a:extLst>
              <a:ext uri="{FF2B5EF4-FFF2-40B4-BE49-F238E27FC236}">
                <a16:creationId xmlns:a16="http://schemas.microsoft.com/office/drawing/2014/main" id="{20AE8ECF-B356-D7C8-1700-DD782229E7E9}"/>
              </a:ext>
            </a:extLst>
          </p:cNvPr>
          <p:cNvSpPr txBox="1"/>
          <p:nvPr/>
        </p:nvSpPr>
        <p:spPr>
          <a:xfrm>
            <a:off x="7936172" y="4351469"/>
            <a:ext cx="4255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venir Next Condensed" panose="020B0506020202020204" pitchFamily="34" charset="0"/>
              </a:rPr>
              <a:t>(decides which tables / columns / values)</a:t>
            </a:r>
            <a:endParaRPr lang="zh-CN" altLang="en-US" dirty="0">
              <a:latin typeface="Avenir Next Condensed" panose="020B0506020202020204" pitchFamily="34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8F7F9472-656A-5372-2A48-3BBD90A9FC46}"/>
              </a:ext>
            </a:extLst>
          </p:cNvPr>
          <p:cNvSpPr txBox="1"/>
          <p:nvPr/>
        </p:nvSpPr>
        <p:spPr>
          <a:xfrm>
            <a:off x="7936172" y="5055195"/>
            <a:ext cx="4255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venir Next Condensed" panose="020B0506020202020204" pitchFamily="34" charset="0"/>
              </a:rPr>
              <a:t>(</a:t>
            </a:r>
            <a:r>
              <a:rPr lang="en" altLang="zh-CN" dirty="0">
                <a:latin typeface="Avenir Next Condensed" panose="020B0506020202020204" pitchFamily="34" charset="0"/>
              </a:rPr>
              <a:t>joins, aggregations, functions</a:t>
            </a:r>
            <a:r>
              <a:rPr lang="en-US" altLang="zh-CN" dirty="0">
                <a:latin typeface="Avenir Next Condensed" panose="020B0506020202020204" pitchFamily="34" charset="0"/>
              </a:rPr>
              <a:t>)</a:t>
            </a:r>
            <a:endParaRPr lang="zh-CN" altLang="en-US" dirty="0">
              <a:latin typeface="Avenir Next Condensed" panose="020B0506020202020204" pitchFamily="34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E5FC6FF9-5BF2-D085-4361-6DB7149A60DB}"/>
              </a:ext>
            </a:extLst>
          </p:cNvPr>
          <p:cNvSpPr txBox="1"/>
          <p:nvPr/>
        </p:nvSpPr>
        <p:spPr>
          <a:xfrm>
            <a:off x="7936172" y="5659325"/>
            <a:ext cx="4255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venir Next Condensed" panose="020B0506020202020204" pitchFamily="34" charset="0"/>
              </a:rPr>
              <a:t>(</a:t>
            </a:r>
            <a:r>
              <a:rPr lang="en" altLang="zh-CN" dirty="0">
                <a:latin typeface="Avenir Next Condensed" panose="020B0506020202020204" pitchFamily="34" charset="0"/>
              </a:rPr>
              <a:t>assemble an initial executable query</a:t>
            </a:r>
            <a:r>
              <a:rPr lang="en-US" altLang="zh-CN" dirty="0">
                <a:latin typeface="Avenir Next Condensed" panose="020B0506020202020204" pitchFamily="34" charset="0"/>
              </a:rPr>
              <a:t>)</a:t>
            </a:r>
            <a:endParaRPr lang="zh-CN" altLang="en-US" dirty="0">
              <a:latin typeface="Avenir Next Condensed" panose="020B0506020202020204" pitchFamily="34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6D1621F0-EBCD-85EA-A8F9-2F236427D6DB}"/>
              </a:ext>
            </a:extLst>
          </p:cNvPr>
          <p:cNvSpPr txBox="1"/>
          <p:nvPr/>
        </p:nvSpPr>
        <p:spPr>
          <a:xfrm>
            <a:off x="7936172" y="6218200"/>
            <a:ext cx="4255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venir Next Condensed" panose="020B0506020202020204" pitchFamily="34" charset="0"/>
              </a:rPr>
              <a:t>(iteratively test, debug, and optimize the query)</a:t>
            </a:r>
            <a:endParaRPr lang="zh-CN" altLang="en-US" dirty="0">
              <a:latin typeface="Avenir Next Condense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1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 animBg="1"/>
      <p:bldP spid="44" grpId="0" animBg="1"/>
      <p:bldP spid="49" grpId="0"/>
      <p:bldP spid="50" grpId="0"/>
      <p:bldP spid="52" grpId="0" animBg="1"/>
      <p:bldP spid="54" grpId="0"/>
      <p:bldP spid="55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87" grpId="0"/>
      <p:bldP spid="88" grpId="0"/>
      <p:bldP spid="89" grpId="0"/>
      <p:bldP spid="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63198-31F3-10E6-6864-68C66262C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AAB5C-014B-F705-A92D-5B4C459B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50168" cy="1325563"/>
          </a:xfrm>
        </p:spPr>
        <p:txBody>
          <a:bodyPr/>
          <a:lstStyle/>
          <a:p>
            <a:r>
              <a:rPr kumimoji="1" lang="en-US" altLang="zh-CN" dirty="0"/>
              <a:t>Task Formulation: Mimic Human Experts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376337-4DEC-F305-9DD3-520540674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16</a:t>
            </a:fld>
            <a:endParaRPr kumimoji="1" lang="zh-CN" altLang="en-US" dirty="0"/>
          </a:p>
        </p:txBody>
      </p:sp>
      <p:pic>
        <p:nvPicPr>
          <p:cNvPr id="98" name="图片 97">
            <a:extLst>
              <a:ext uri="{FF2B5EF4-FFF2-40B4-BE49-F238E27FC236}">
                <a16:creationId xmlns:a16="http://schemas.microsoft.com/office/drawing/2014/main" id="{BCDC3608-6C0E-F92A-CFD8-4EB3313844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501"/>
          <a:stretch/>
        </p:blipFill>
        <p:spPr>
          <a:xfrm>
            <a:off x="673840" y="3347742"/>
            <a:ext cx="4724024" cy="3342993"/>
          </a:xfrm>
          <a:prstGeom prst="rect">
            <a:avLst/>
          </a:prstGeom>
        </p:spPr>
      </p:pic>
      <p:sp>
        <p:nvSpPr>
          <p:cNvPr id="100" name="文本框 99">
            <a:extLst>
              <a:ext uri="{FF2B5EF4-FFF2-40B4-BE49-F238E27FC236}">
                <a16:creationId xmlns:a16="http://schemas.microsoft.com/office/drawing/2014/main" id="{E953AF2A-6523-DC48-CF7E-5B2992923851}"/>
              </a:ext>
            </a:extLst>
          </p:cNvPr>
          <p:cNvSpPr txBox="1"/>
          <p:nvPr/>
        </p:nvSpPr>
        <p:spPr>
          <a:xfrm>
            <a:off x="5278265" y="3487967"/>
            <a:ext cx="70293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Avenir Next" panose="020B0503020202020204" pitchFamily="34" charset="0"/>
                <a:cs typeface="Futura Medium" panose="020B0602020204020303" pitchFamily="34" charset="-79"/>
              </a:rPr>
              <a:t>Tree-based</a:t>
            </a:r>
            <a:r>
              <a:rPr lang="zh-CN" altLang="en-US" sz="2400" b="1" dirty="0">
                <a:latin typeface="Avenir Next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altLang="zh-CN" sz="2400" b="1" dirty="0">
                <a:latin typeface="Avenir Next" panose="020B0503020202020204" pitchFamily="34" charset="0"/>
                <a:cs typeface="Futura Medium" panose="020B0602020204020303" pitchFamily="34" charset="-79"/>
              </a:rPr>
              <a:t>Search: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Each </a:t>
            </a:r>
            <a:r>
              <a:rPr lang="en" altLang="zh-CN" sz="2400" b="1" i="1" dirty="0">
                <a:solidFill>
                  <a:srgbClr val="C00000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t>edge</a:t>
            </a:r>
            <a:r>
              <a:rPr lang="en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 corresponds to an</a:t>
            </a:r>
            <a:r>
              <a:rPr lang="zh-CN" altLang="en-US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altLang="zh-CN" sz="2400" b="1" i="1" dirty="0">
                <a:solidFill>
                  <a:srgbClr val="C00000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t>agentic</a:t>
            </a:r>
            <a:r>
              <a:rPr lang="en" altLang="zh-CN" sz="2400" b="1" i="1" dirty="0">
                <a:solidFill>
                  <a:srgbClr val="C00000"/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t> action </a:t>
            </a:r>
            <a:r>
              <a:rPr lang="en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in the query construction process,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Each </a:t>
            </a:r>
            <a:r>
              <a:rPr lang="en" altLang="zh-CN" sz="2400" b="1" i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t>node</a:t>
            </a:r>
            <a:r>
              <a:rPr lang="en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 represents a </a:t>
            </a:r>
            <a:r>
              <a:rPr lang="en" altLang="zh-CN" sz="2400" b="1" i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t>reasoning state</a:t>
            </a:r>
            <a:r>
              <a:rPr lang="en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 at a specific step</a:t>
            </a:r>
            <a:r>
              <a:rPr lang="en-US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,</a:t>
            </a:r>
            <a:r>
              <a:rPr lang="zh-CN" altLang="en-US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Each</a:t>
            </a:r>
            <a:r>
              <a:rPr lang="zh-CN" altLang="en-US" sz="2400" b="1" dirty="0">
                <a:latin typeface="Avenir Next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altLang="zh-CN" sz="2400" b="1" i="1" dirty="0">
                <a:solidFill>
                  <a:schemeClr val="accent4">
                    <a:lumMod val="75000"/>
                  </a:schemeClr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t>path</a:t>
            </a:r>
            <a:r>
              <a:rPr lang="zh-CN" altLang="en-US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corresponds </a:t>
            </a:r>
            <a:r>
              <a:rPr lang="en-US" altLang="zh-CN" sz="2400" b="1" i="1" dirty="0">
                <a:solidFill>
                  <a:schemeClr val="accent4">
                    <a:lumMod val="75000"/>
                  </a:schemeClr>
                </a:solidFill>
                <a:latin typeface="Avenir Next" panose="020B0503020202020204" pitchFamily="34" charset="0"/>
                <a:cs typeface="Futura Medium" panose="020B0602020204020303" pitchFamily="34" charset="-79"/>
              </a:rPr>
              <a:t>to a sequence of SQL construction actions</a:t>
            </a:r>
            <a:r>
              <a:rPr lang="zh-CN" altLang="en-US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for</a:t>
            </a:r>
            <a:r>
              <a:rPr lang="en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Text-to-SQL</a:t>
            </a:r>
            <a:r>
              <a:rPr lang="zh-CN" altLang="en-US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  <a:cs typeface="Futura Medium" panose="020B0602020204020303" pitchFamily="34" charset="-79"/>
              </a:rPr>
              <a:t>task.</a:t>
            </a:r>
            <a:endParaRPr lang="zh-CN" altLang="en-US" sz="2400" dirty="0">
              <a:latin typeface="Avenir Next" panose="020B0503020202020204" pitchFamily="34" charset="0"/>
              <a:cs typeface="Futura Medium" panose="020B0602020204020303" pitchFamily="34" charset="-79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6ACC538C-41D2-5FFB-2260-94BD1B8C3515}"/>
              </a:ext>
            </a:extLst>
          </p:cNvPr>
          <p:cNvSpPr/>
          <p:nvPr/>
        </p:nvSpPr>
        <p:spPr>
          <a:xfrm>
            <a:off x="984504" y="1746629"/>
            <a:ext cx="1600750" cy="59801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Understand Intent </a:t>
            </a:r>
            <a:endParaRPr kumimoji="1" lang="zh-CN" altLang="en-US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F55FFEE6-18EF-32EB-E573-5003AE9D44F4}"/>
              </a:ext>
            </a:extLst>
          </p:cNvPr>
          <p:cNvSpPr/>
          <p:nvPr/>
        </p:nvSpPr>
        <p:spPr>
          <a:xfrm>
            <a:off x="2913973" y="1746629"/>
            <a:ext cx="1783080" cy="5980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Link to Schema</a:t>
            </a:r>
            <a:endParaRPr kumimoji="1" lang="zh-CN" altLang="en-US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B9F90D3F-5B11-E04D-2A44-20D7EC77CE4E}"/>
              </a:ext>
            </a:extLst>
          </p:cNvPr>
          <p:cNvSpPr/>
          <p:nvPr/>
        </p:nvSpPr>
        <p:spPr>
          <a:xfrm>
            <a:off x="5172075" y="1746629"/>
            <a:ext cx="1783080" cy="59801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Design SQL Logic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A9173379-01BD-B3E0-33A1-E82ABCDC24BD}"/>
              </a:ext>
            </a:extLst>
          </p:cNvPr>
          <p:cNvSpPr/>
          <p:nvPr/>
        </p:nvSpPr>
        <p:spPr>
          <a:xfrm>
            <a:off x="7430177" y="1746629"/>
            <a:ext cx="1783080" cy="59801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latin typeface="Avenir Next" panose="020B0503020202020204" pitchFamily="34" charset="0"/>
              </a:rPr>
              <a:t>Compose SQL</a:t>
            </a:r>
            <a:endParaRPr kumimoji="1" lang="zh-CN" altLang="en-US" dirty="0"/>
          </a:p>
        </p:txBody>
      </p:sp>
      <p:sp>
        <p:nvSpPr>
          <p:cNvPr id="11" name="决策 10">
            <a:extLst>
              <a:ext uri="{FF2B5EF4-FFF2-40B4-BE49-F238E27FC236}">
                <a16:creationId xmlns:a16="http://schemas.microsoft.com/office/drawing/2014/main" id="{08D1A610-A97B-A9F1-51C1-A8CEF9D1326D}"/>
              </a:ext>
            </a:extLst>
          </p:cNvPr>
          <p:cNvSpPr/>
          <p:nvPr/>
        </p:nvSpPr>
        <p:spPr>
          <a:xfrm>
            <a:off x="9491456" y="1542717"/>
            <a:ext cx="1619880" cy="1005840"/>
          </a:xfrm>
          <a:prstGeom prst="flowChartDecisio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Avenir Next" panose="020B0503020202020204" pitchFamily="34" charset="0"/>
              </a:rPr>
              <a:t>Test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284D0A34-5273-FB9F-C1C8-65592B5D7280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2585254" y="2045638"/>
            <a:ext cx="3287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ECCC1621-FB21-F235-FA17-2924533BF2D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4697053" y="2045638"/>
            <a:ext cx="47502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940ADD49-7CFB-2EAF-CE14-CBF5C0E309B2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6955155" y="2045638"/>
            <a:ext cx="47502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8BC00D8E-2BA8-274B-4670-5F46A319F18C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9213257" y="2045637"/>
            <a:ext cx="278199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138043B0-3AF0-2AC7-0F83-ED4F9D66879D}"/>
              </a:ext>
            </a:extLst>
          </p:cNvPr>
          <p:cNvCxnSpPr>
            <a:cxnSpLocks/>
          </p:cNvCxnSpPr>
          <p:nvPr/>
        </p:nvCxnSpPr>
        <p:spPr>
          <a:xfrm flipV="1">
            <a:off x="11074283" y="2045637"/>
            <a:ext cx="38591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3B6E9A00-12C9-D7F8-0A0B-51F496328AF3}"/>
              </a:ext>
            </a:extLst>
          </p:cNvPr>
          <p:cNvSpPr txBox="1"/>
          <p:nvPr/>
        </p:nvSpPr>
        <p:spPr>
          <a:xfrm>
            <a:off x="10853582" y="1708156"/>
            <a:ext cx="6652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600" dirty="0">
                <a:latin typeface="Avenir Next" panose="020B0503020202020204" pitchFamily="34" charset="0"/>
              </a:rPr>
              <a:t>Yes</a:t>
            </a:r>
            <a:endParaRPr lang="zh-CN" altLang="en-US" sz="1600" dirty="0"/>
          </a:p>
        </p:txBody>
      </p:sp>
      <p:cxnSp>
        <p:nvCxnSpPr>
          <p:cNvPr id="18" name="肘形连接符 17">
            <a:extLst>
              <a:ext uri="{FF2B5EF4-FFF2-40B4-BE49-F238E27FC236}">
                <a16:creationId xmlns:a16="http://schemas.microsoft.com/office/drawing/2014/main" id="{AA79AFEF-8B9C-6591-3541-DD1D0CA3EE52}"/>
              </a:ext>
            </a:extLst>
          </p:cNvPr>
          <p:cNvCxnSpPr>
            <a:cxnSpLocks/>
            <a:stCxn id="11" idx="0"/>
            <a:endCxn id="10" idx="0"/>
          </p:cNvCxnSpPr>
          <p:nvPr/>
        </p:nvCxnSpPr>
        <p:spPr>
          <a:xfrm rot="16200000" flipH="1" flipV="1">
            <a:off x="9209601" y="654833"/>
            <a:ext cx="203912" cy="1979679"/>
          </a:xfrm>
          <a:prstGeom prst="bentConnector3">
            <a:avLst>
              <a:gd name="adj1" fmla="val -112107"/>
            </a:avLst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肘形连接符 18">
            <a:extLst>
              <a:ext uri="{FF2B5EF4-FFF2-40B4-BE49-F238E27FC236}">
                <a16:creationId xmlns:a16="http://schemas.microsoft.com/office/drawing/2014/main" id="{ABADCC8D-20C8-0951-7F9A-5C93B97FDB09}"/>
              </a:ext>
            </a:extLst>
          </p:cNvPr>
          <p:cNvCxnSpPr>
            <a:cxnSpLocks/>
            <a:endCxn id="9" idx="0"/>
          </p:cNvCxnSpPr>
          <p:nvPr/>
        </p:nvCxnSpPr>
        <p:spPr>
          <a:xfrm rot="10800000" flipV="1">
            <a:off x="6063615" y="1314013"/>
            <a:ext cx="2253666" cy="432616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>
            <a:extLst>
              <a:ext uri="{FF2B5EF4-FFF2-40B4-BE49-F238E27FC236}">
                <a16:creationId xmlns:a16="http://schemas.microsoft.com/office/drawing/2014/main" id="{01F5914A-AAF5-D961-E808-1615DBA7AB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3896953" y="1310315"/>
            <a:ext cx="2138978" cy="436313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>
            <a:extLst>
              <a:ext uri="{FF2B5EF4-FFF2-40B4-BE49-F238E27FC236}">
                <a16:creationId xmlns:a16="http://schemas.microsoft.com/office/drawing/2014/main" id="{E47AC80A-B43E-D1A2-9CA0-DCC6AFF1664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27837" y="1304870"/>
            <a:ext cx="2148184" cy="441759"/>
          </a:xfrm>
          <a:prstGeom prst="bentConnector2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档 21">
            <a:extLst>
              <a:ext uri="{FF2B5EF4-FFF2-40B4-BE49-F238E27FC236}">
                <a16:creationId xmlns:a16="http://schemas.microsoft.com/office/drawing/2014/main" id="{E5BD6A55-8537-22EC-3944-FF29CC743E8A}"/>
              </a:ext>
            </a:extLst>
          </p:cNvPr>
          <p:cNvSpPr/>
          <p:nvPr/>
        </p:nvSpPr>
        <p:spPr>
          <a:xfrm>
            <a:off x="75923" y="1512557"/>
            <a:ext cx="591119" cy="350740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Avenir Next" panose="020B0503020202020204" pitchFamily="34" charset="0"/>
              </a:rPr>
              <a:t>Q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sp>
        <p:nvSpPr>
          <p:cNvPr id="23" name="磁盘 22">
            <a:extLst>
              <a:ext uri="{FF2B5EF4-FFF2-40B4-BE49-F238E27FC236}">
                <a16:creationId xmlns:a16="http://schemas.microsoft.com/office/drawing/2014/main" id="{6744827C-C5CC-9F08-2D60-E62F57F7C299}"/>
              </a:ext>
            </a:extLst>
          </p:cNvPr>
          <p:cNvSpPr/>
          <p:nvPr/>
        </p:nvSpPr>
        <p:spPr>
          <a:xfrm>
            <a:off x="66780" y="2021353"/>
            <a:ext cx="603504" cy="527204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Avenir Next" panose="020B0503020202020204" pitchFamily="34" charset="0"/>
              </a:rPr>
              <a:t>DB</a:t>
            </a:r>
            <a:endParaRPr kumimoji="1" lang="zh-CN" altLang="en-US" dirty="0">
              <a:latin typeface="Avenir Next" panose="020B0503020202020204" pitchFamily="34" charset="0"/>
            </a:endParaRPr>
          </a:p>
        </p:txBody>
      </p:sp>
      <p:sp>
        <p:nvSpPr>
          <p:cNvPr id="24" name="文档 23">
            <a:extLst>
              <a:ext uri="{FF2B5EF4-FFF2-40B4-BE49-F238E27FC236}">
                <a16:creationId xmlns:a16="http://schemas.microsoft.com/office/drawing/2014/main" id="{188CBBF0-5A68-56B8-90EE-43BAD97647D5}"/>
              </a:ext>
            </a:extLst>
          </p:cNvPr>
          <p:cNvSpPr/>
          <p:nvPr/>
        </p:nvSpPr>
        <p:spPr>
          <a:xfrm>
            <a:off x="11441266" y="1870266"/>
            <a:ext cx="665224" cy="474379"/>
          </a:xfrm>
          <a:prstGeom prst="flowChart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>
                <a:latin typeface="Avenir Next" panose="020B0503020202020204" pitchFamily="34" charset="0"/>
              </a:rPr>
              <a:t>SQL</a:t>
            </a:r>
            <a:endParaRPr kumimoji="1" lang="zh-CN" altLang="en-US" sz="1600" dirty="0">
              <a:latin typeface="Avenir Next" panose="020B0503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03F3F8E-02CD-E3CF-E685-FD28A4EEE316}"/>
              </a:ext>
            </a:extLst>
          </p:cNvPr>
          <p:cNvSpPr txBox="1"/>
          <p:nvPr/>
        </p:nvSpPr>
        <p:spPr>
          <a:xfrm>
            <a:off x="10188357" y="1207593"/>
            <a:ext cx="6652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600" dirty="0">
                <a:latin typeface="Avenir Next" panose="020B0503020202020204" pitchFamily="34" charset="0"/>
              </a:rPr>
              <a:t>No</a:t>
            </a:r>
            <a:endParaRPr lang="zh-CN" altLang="en-US" sz="1600" dirty="0"/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92444679-3D4E-0007-9C56-6E7FE679FDD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73840" y="1687927"/>
            <a:ext cx="310664" cy="3577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ED8AAFCB-B70F-C50D-22BA-F225F23E99D1}"/>
              </a:ext>
            </a:extLst>
          </p:cNvPr>
          <p:cNvCxnSpPr>
            <a:cxnSpLocks/>
            <a:stCxn id="23" idx="4"/>
            <a:endCxn id="7" idx="1"/>
          </p:cNvCxnSpPr>
          <p:nvPr/>
        </p:nvCxnSpPr>
        <p:spPr>
          <a:xfrm flipV="1">
            <a:off x="670284" y="2045638"/>
            <a:ext cx="314220" cy="2393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内容占位符 2">
            <a:extLst>
              <a:ext uri="{FF2B5EF4-FFF2-40B4-BE49-F238E27FC236}">
                <a16:creationId xmlns:a16="http://schemas.microsoft.com/office/drawing/2014/main" id="{BFA2AC53-C5B3-1695-E55D-70E9F458BB34}"/>
              </a:ext>
            </a:extLst>
          </p:cNvPr>
          <p:cNvSpPr txBox="1">
            <a:spLocks/>
          </p:cNvSpPr>
          <p:nvPr/>
        </p:nvSpPr>
        <p:spPr>
          <a:xfrm>
            <a:off x="827394" y="2718140"/>
            <a:ext cx="10515600" cy="59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 </a:t>
            </a:r>
            <a:r>
              <a:rPr lang="en-US" altLang="zh-CN" b="1" i="1" dirty="0">
                <a:solidFill>
                  <a:srgbClr val="C00000"/>
                </a:solidFill>
              </a:rPr>
              <a:t>Fixed</a:t>
            </a:r>
            <a:r>
              <a:rPr lang="en-US" altLang="zh-CN" dirty="0"/>
              <a:t> Action to </a:t>
            </a:r>
            <a:r>
              <a:rPr lang="en-US" altLang="zh-CN" b="1" i="1" dirty="0">
                <a:solidFill>
                  <a:schemeClr val="accent6">
                    <a:lumMod val="75000"/>
                  </a:schemeClr>
                </a:solidFill>
              </a:rPr>
              <a:t>Dynamic</a:t>
            </a:r>
            <a:r>
              <a:rPr lang="en-US" altLang="zh-CN" dirty="0"/>
              <a:t> Actions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5667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046AB8-0FDB-9B9F-01D0-CF1CC3FF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17</a:t>
            </a:fld>
            <a:endParaRPr kumimoji="1" lang="zh-CN" altLang="en-US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5E04FC5B-CD07-B9A1-EE14-B2C6FF3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1" y="-3522"/>
            <a:ext cx="12078788" cy="1325563"/>
          </a:xfrm>
        </p:spPr>
        <p:txBody>
          <a:bodyPr>
            <a:normAutofit/>
          </a:bodyPr>
          <a:lstStyle/>
          <a:p>
            <a:r>
              <a:rPr lang="en" altLang="zh-CN" dirty="0"/>
              <a:t>Text-to-SQL as a</a:t>
            </a:r>
            <a:r>
              <a:rPr lang="zh-CN" altLang="en-US" dirty="0"/>
              <a:t> </a:t>
            </a:r>
            <a:r>
              <a:rPr lang="en-US" altLang="zh-CN" dirty="0"/>
              <a:t>Tree-based</a:t>
            </a:r>
            <a:r>
              <a:rPr lang="zh-CN" altLang="en-US" dirty="0"/>
              <a:t> </a:t>
            </a:r>
            <a:r>
              <a:rPr lang="en" altLang="zh-CN" dirty="0"/>
              <a:t>Search Problem</a:t>
            </a:r>
            <a:endParaRPr kumimoji="1" lang="zh-CN" altLang="en-US" dirty="0"/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F718BE2D-D9F8-B120-25AC-5BAA63DF077E}"/>
              </a:ext>
            </a:extLst>
          </p:cNvPr>
          <p:cNvSpPr/>
          <p:nvPr/>
        </p:nvSpPr>
        <p:spPr>
          <a:xfrm>
            <a:off x="5603955" y="2039393"/>
            <a:ext cx="341291" cy="356924"/>
          </a:xfrm>
          <a:prstGeom prst="ellipse">
            <a:avLst/>
          </a:prstGeom>
          <a:solidFill>
            <a:srgbClr val="398EE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956D682C-F60E-C547-B28B-4EA93F70C5EF}"/>
              </a:ext>
            </a:extLst>
          </p:cNvPr>
          <p:cNvSpPr/>
          <p:nvPr/>
        </p:nvSpPr>
        <p:spPr>
          <a:xfrm>
            <a:off x="5006701" y="2980042"/>
            <a:ext cx="341291" cy="35692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p:sp>
        <p:nvSpPr>
          <p:cNvPr id="24" name="Oval 8">
            <a:extLst>
              <a:ext uri="{FF2B5EF4-FFF2-40B4-BE49-F238E27FC236}">
                <a16:creationId xmlns:a16="http://schemas.microsoft.com/office/drawing/2014/main" id="{559B0140-C956-C3FA-04C1-4A58F7E6F635}"/>
              </a:ext>
            </a:extLst>
          </p:cNvPr>
          <p:cNvSpPr/>
          <p:nvPr/>
        </p:nvSpPr>
        <p:spPr>
          <a:xfrm>
            <a:off x="6209746" y="2979103"/>
            <a:ext cx="341291" cy="356924"/>
          </a:xfrm>
          <a:prstGeom prst="ellipse">
            <a:avLst/>
          </a:prstGeom>
          <a:solidFill>
            <a:srgbClr val="398EE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p:sp>
        <p:nvSpPr>
          <p:cNvPr id="25" name="Oval 9">
            <a:extLst>
              <a:ext uri="{FF2B5EF4-FFF2-40B4-BE49-F238E27FC236}">
                <a16:creationId xmlns:a16="http://schemas.microsoft.com/office/drawing/2014/main" id="{3AB82626-930F-FB22-C356-8F96E81CB54C}"/>
              </a:ext>
            </a:extLst>
          </p:cNvPr>
          <p:cNvSpPr/>
          <p:nvPr/>
        </p:nvSpPr>
        <p:spPr>
          <a:xfrm>
            <a:off x="4750733" y="3876039"/>
            <a:ext cx="341291" cy="356924"/>
          </a:xfrm>
          <a:prstGeom prst="ellipse">
            <a:avLst/>
          </a:prstGeom>
          <a:solidFill>
            <a:srgbClr val="398EE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p:sp>
        <p:nvSpPr>
          <p:cNvPr id="26" name="Oval 10">
            <a:extLst>
              <a:ext uri="{FF2B5EF4-FFF2-40B4-BE49-F238E27FC236}">
                <a16:creationId xmlns:a16="http://schemas.microsoft.com/office/drawing/2014/main" id="{5B62BCED-E556-2400-B7DA-EFDED44A3813}"/>
              </a:ext>
            </a:extLst>
          </p:cNvPr>
          <p:cNvSpPr/>
          <p:nvPr/>
        </p:nvSpPr>
        <p:spPr>
          <a:xfrm>
            <a:off x="5953778" y="3889637"/>
            <a:ext cx="341291" cy="356924"/>
          </a:xfrm>
          <a:prstGeom prst="ellipse">
            <a:avLst/>
          </a:prstGeom>
          <a:solidFill>
            <a:srgbClr val="398EE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p:sp>
        <p:nvSpPr>
          <p:cNvPr id="27" name="Oval 11">
            <a:extLst>
              <a:ext uri="{FF2B5EF4-FFF2-40B4-BE49-F238E27FC236}">
                <a16:creationId xmlns:a16="http://schemas.microsoft.com/office/drawing/2014/main" id="{8EEAC62C-6F8D-D246-E72D-2EFFC7DF7880}"/>
              </a:ext>
            </a:extLst>
          </p:cNvPr>
          <p:cNvSpPr/>
          <p:nvPr/>
        </p:nvSpPr>
        <p:spPr>
          <a:xfrm>
            <a:off x="6474241" y="3894454"/>
            <a:ext cx="341291" cy="356924"/>
          </a:xfrm>
          <a:prstGeom prst="ellipse">
            <a:avLst/>
          </a:prstGeom>
          <a:solidFill>
            <a:srgbClr val="398EE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p:cxnSp>
        <p:nvCxnSpPr>
          <p:cNvPr id="28" name="Straight Arrow Connector 20">
            <a:extLst>
              <a:ext uri="{FF2B5EF4-FFF2-40B4-BE49-F238E27FC236}">
                <a16:creationId xmlns:a16="http://schemas.microsoft.com/office/drawing/2014/main" id="{8611C01A-266E-D546-C3D2-0235CDA9C5CD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 flipH="1">
            <a:off x="5177344" y="2396317"/>
            <a:ext cx="597254" cy="58372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24">
            <a:extLst>
              <a:ext uri="{FF2B5EF4-FFF2-40B4-BE49-F238E27FC236}">
                <a16:creationId xmlns:a16="http://schemas.microsoft.com/office/drawing/2014/main" id="{8BDEBD08-8B8A-5814-E2FB-74DAD3AA7FA8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>
            <a:off x="5774600" y="2396319"/>
            <a:ext cx="605791" cy="5827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5">
            <a:extLst>
              <a:ext uri="{FF2B5EF4-FFF2-40B4-BE49-F238E27FC236}">
                <a16:creationId xmlns:a16="http://schemas.microsoft.com/office/drawing/2014/main" id="{D8E36BA2-8160-6634-48EE-FAA8257098F3}"/>
              </a:ext>
            </a:extLst>
          </p:cNvPr>
          <p:cNvCxnSpPr>
            <a:cxnSpLocks/>
            <a:stCxn id="23" idx="4"/>
            <a:endCxn id="25" idx="0"/>
          </p:cNvCxnSpPr>
          <p:nvPr/>
        </p:nvCxnSpPr>
        <p:spPr>
          <a:xfrm flipH="1">
            <a:off x="4921376" y="3336968"/>
            <a:ext cx="255968" cy="5390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1">
            <a:extLst>
              <a:ext uri="{FF2B5EF4-FFF2-40B4-BE49-F238E27FC236}">
                <a16:creationId xmlns:a16="http://schemas.microsoft.com/office/drawing/2014/main" id="{FF31D722-11C0-C84E-D028-12284CD3BE15}"/>
              </a:ext>
            </a:extLst>
          </p:cNvPr>
          <p:cNvCxnSpPr>
            <a:cxnSpLocks/>
            <a:stCxn id="24" idx="4"/>
            <a:endCxn id="27" idx="0"/>
          </p:cNvCxnSpPr>
          <p:nvPr/>
        </p:nvCxnSpPr>
        <p:spPr>
          <a:xfrm>
            <a:off x="6380389" y="3336029"/>
            <a:ext cx="264496" cy="5584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42">
            <a:extLst>
              <a:ext uri="{FF2B5EF4-FFF2-40B4-BE49-F238E27FC236}">
                <a16:creationId xmlns:a16="http://schemas.microsoft.com/office/drawing/2014/main" id="{20B02020-098E-868B-AD5B-6B247E4B32D1}"/>
              </a:ext>
            </a:extLst>
          </p:cNvPr>
          <p:cNvCxnSpPr>
            <a:cxnSpLocks/>
            <a:stCxn id="24" idx="4"/>
            <a:endCxn id="26" idx="0"/>
          </p:cNvCxnSpPr>
          <p:nvPr/>
        </p:nvCxnSpPr>
        <p:spPr>
          <a:xfrm flipH="1">
            <a:off x="6124421" y="3336027"/>
            <a:ext cx="255968" cy="5536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71">
                <a:extLst>
                  <a:ext uri="{FF2B5EF4-FFF2-40B4-BE49-F238E27FC236}">
                    <a16:creationId xmlns:a16="http://schemas.microsoft.com/office/drawing/2014/main" id="{3F8A7F13-2783-B6D8-C07F-0E5052F7A846}"/>
                  </a:ext>
                </a:extLst>
              </p:cNvPr>
              <p:cNvSpPr txBox="1"/>
              <p:nvPr/>
            </p:nvSpPr>
            <p:spPr>
              <a:xfrm>
                <a:off x="6972745" y="1765114"/>
                <a:ext cx="3497011" cy="738664"/>
              </a:xfrm>
              <a:prstGeom prst="rect">
                <a:avLst/>
              </a:prstGeom>
              <a:noFill/>
              <a:ln w="25400">
                <a:solidFill>
                  <a:srgbClr val="398EED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1400" dirty="0">
                    <a:latin typeface="Avenir Next" panose="020B0503020202020204" pitchFamily="34" charset="0"/>
                  </a:rPr>
                  <a:t> = “What’s the rank of Bob in the football match?”</a:t>
                </a:r>
              </a:p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400" dirty="0">
                    <a:latin typeface="Avenir Next" panose="020B0503020202020204" pitchFamily="34" charset="0"/>
                  </a:rPr>
                  <a:t> = “CREATE TABLE `players` (…)”</a:t>
                </a:r>
              </a:p>
            </p:txBody>
          </p:sp>
        </mc:Choice>
        <mc:Fallback xmlns="">
          <p:sp>
            <p:nvSpPr>
              <p:cNvPr id="35" name="TextBox 71">
                <a:extLst>
                  <a:ext uri="{FF2B5EF4-FFF2-40B4-BE49-F238E27FC236}">
                    <a16:creationId xmlns:a16="http://schemas.microsoft.com/office/drawing/2014/main" id="{3F8A7F13-2783-B6D8-C07F-0E5052F7A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745" y="1765114"/>
                <a:ext cx="3497011" cy="738664"/>
              </a:xfrm>
              <a:prstGeom prst="rect">
                <a:avLst/>
              </a:prstGeom>
              <a:blipFill>
                <a:blip r:embed="rId2"/>
                <a:stretch>
                  <a:fillRect l="-360" b="-4918"/>
                </a:stretch>
              </a:blipFill>
              <a:ln w="25400">
                <a:solidFill>
                  <a:srgbClr val="398EED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73">
            <a:extLst>
              <a:ext uri="{FF2B5EF4-FFF2-40B4-BE49-F238E27FC236}">
                <a16:creationId xmlns:a16="http://schemas.microsoft.com/office/drawing/2014/main" id="{64433CFC-D7D1-86A3-9321-384AD093E603}"/>
              </a:ext>
            </a:extLst>
          </p:cNvPr>
          <p:cNvSpPr txBox="1"/>
          <p:nvPr/>
        </p:nvSpPr>
        <p:spPr>
          <a:xfrm>
            <a:off x="6972745" y="2688144"/>
            <a:ext cx="3497011" cy="1169551"/>
          </a:xfrm>
          <a:prstGeom prst="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N" sz="1400" b="1">
                <a:latin typeface="Avenir Next" panose="020B0503020202020204" pitchFamily="34" charset="0"/>
              </a:rPr>
              <a:t>Column Value Thinking:</a:t>
            </a:r>
          </a:p>
          <a:p>
            <a:r>
              <a:rPr lang="en-CN" sz="1400">
                <a:latin typeface="Avenir Next" panose="020B0503020202020204" pitchFamily="34" charset="0"/>
              </a:rPr>
              <a:t>In the above question, there is a specific filter about match type and player name. So I need use `player`.`name` = ‘Bob’ and `match`.`match_type` = ‘football’.</a:t>
            </a:r>
          </a:p>
        </p:txBody>
      </p:sp>
      <p:cxnSp>
        <p:nvCxnSpPr>
          <p:cNvPr id="37" name="Straight Arrow Connector 74">
            <a:extLst>
              <a:ext uri="{FF2B5EF4-FFF2-40B4-BE49-F238E27FC236}">
                <a16:creationId xmlns:a16="http://schemas.microsoft.com/office/drawing/2014/main" id="{6FF5F1B4-64E1-1C07-A2CD-BEB0BF745BD1}"/>
              </a:ext>
            </a:extLst>
          </p:cNvPr>
          <p:cNvCxnSpPr>
            <a:cxnSpLocks/>
            <a:stCxn id="41" idx="4"/>
            <a:endCxn id="39" idx="0"/>
          </p:cNvCxnSpPr>
          <p:nvPr/>
        </p:nvCxnSpPr>
        <p:spPr>
          <a:xfrm flipH="1">
            <a:off x="5185874" y="4228665"/>
            <a:ext cx="290099" cy="5579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78">
            <a:extLst>
              <a:ext uri="{FF2B5EF4-FFF2-40B4-BE49-F238E27FC236}">
                <a16:creationId xmlns:a16="http://schemas.microsoft.com/office/drawing/2014/main" id="{4497CD6C-CAB9-5E28-E327-6051494183C7}"/>
              </a:ext>
            </a:extLst>
          </p:cNvPr>
          <p:cNvCxnSpPr>
            <a:cxnSpLocks/>
            <a:stCxn id="41" idx="4"/>
            <a:endCxn id="40" idx="0"/>
          </p:cNvCxnSpPr>
          <p:nvPr/>
        </p:nvCxnSpPr>
        <p:spPr>
          <a:xfrm>
            <a:off x="5475973" y="4228665"/>
            <a:ext cx="341291" cy="55361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79">
            <a:extLst>
              <a:ext uri="{FF2B5EF4-FFF2-40B4-BE49-F238E27FC236}">
                <a16:creationId xmlns:a16="http://schemas.microsoft.com/office/drawing/2014/main" id="{C470E30B-E282-0F00-32B4-12E3DE8D4963}"/>
              </a:ext>
            </a:extLst>
          </p:cNvPr>
          <p:cNvSpPr/>
          <p:nvPr/>
        </p:nvSpPr>
        <p:spPr>
          <a:xfrm>
            <a:off x="5015229" y="4786573"/>
            <a:ext cx="341291" cy="356924"/>
          </a:xfrm>
          <a:prstGeom prst="ellipse">
            <a:avLst/>
          </a:prstGeom>
          <a:solidFill>
            <a:srgbClr val="398EE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p:sp>
        <p:nvSpPr>
          <p:cNvPr id="40" name="Oval 80">
            <a:extLst>
              <a:ext uri="{FF2B5EF4-FFF2-40B4-BE49-F238E27FC236}">
                <a16:creationId xmlns:a16="http://schemas.microsoft.com/office/drawing/2014/main" id="{87BC04C0-553D-D237-A2B9-432C6503984B}"/>
              </a:ext>
            </a:extLst>
          </p:cNvPr>
          <p:cNvSpPr/>
          <p:nvPr/>
        </p:nvSpPr>
        <p:spPr>
          <a:xfrm>
            <a:off x="5646618" y="4782275"/>
            <a:ext cx="341291" cy="356924"/>
          </a:xfrm>
          <a:prstGeom prst="ellipse">
            <a:avLst/>
          </a:prstGeom>
          <a:solidFill>
            <a:srgbClr val="009F7B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p:sp>
        <p:nvSpPr>
          <p:cNvPr id="41" name="Oval 103">
            <a:extLst>
              <a:ext uri="{FF2B5EF4-FFF2-40B4-BE49-F238E27FC236}">
                <a16:creationId xmlns:a16="http://schemas.microsoft.com/office/drawing/2014/main" id="{69A55529-608E-B51B-C85B-6D7BF72494BF}"/>
              </a:ext>
            </a:extLst>
          </p:cNvPr>
          <p:cNvSpPr/>
          <p:nvPr/>
        </p:nvSpPr>
        <p:spPr>
          <a:xfrm>
            <a:off x="5305328" y="3871741"/>
            <a:ext cx="341291" cy="356924"/>
          </a:xfrm>
          <a:prstGeom prst="ellipse">
            <a:avLst/>
          </a:prstGeom>
          <a:solidFill>
            <a:srgbClr val="A56D95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p:cxnSp>
        <p:nvCxnSpPr>
          <p:cNvPr id="42" name="Straight Arrow Connector 104">
            <a:extLst>
              <a:ext uri="{FF2B5EF4-FFF2-40B4-BE49-F238E27FC236}">
                <a16:creationId xmlns:a16="http://schemas.microsoft.com/office/drawing/2014/main" id="{F6A7E888-4D70-7C48-8526-311CD3F1FC46}"/>
              </a:ext>
            </a:extLst>
          </p:cNvPr>
          <p:cNvCxnSpPr>
            <a:cxnSpLocks/>
            <a:stCxn id="23" idx="4"/>
            <a:endCxn id="41" idx="0"/>
          </p:cNvCxnSpPr>
          <p:nvPr/>
        </p:nvCxnSpPr>
        <p:spPr>
          <a:xfrm>
            <a:off x="5177346" y="3336968"/>
            <a:ext cx="298627" cy="534775"/>
          </a:xfrm>
          <a:prstGeom prst="straightConnector1">
            <a:avLst/>
          </a:prstGeom>
          <a:ln w="38100">
            <a:solidFill>
              <a:srgbClr val="A56D9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106">
                <a:extLst>
                  <a:ext uri="{FF2B5EF4-FFF2-40B4-BE49-F238E27FC236}">
                    <a16:creationId xmlns:a16="http://schemas.microsoft.com/office/drawing/2014/main" id="{8C9EBF97-5879-972A-126E-E0BEBD9A11DB}"/>
                  </a:ext>
                </a:extLst>
              </p:cNvPr>
              <p:cNvSpPr txBox="1"/>
              <p:nvPr/>
            </p:nvSpPr>
            <p:spPr>
              <a:xfrm>
                <a:off x="2904222" y="2340622"/>
                <a:ext cx="1978034" cy="523220"/>
              </a:xfrm>
              <a:prstGeom prst="rect">
                <a:avLst/>
              </a:prstGeom>
              <a:noFill/>
              <a:ln w="2540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CN" sz="1400">
                    <a:latin typeface="Avenir Next" panose="020B0503020202020204" pitchFamily="34" charset="0"/>
                  </a:rPr>
                  <a:t> Column Value</a:t>
                </a:r>
              </a:p>
              <a:p>
                <a:pPr algn="ctr"/>
                <a:r>
                  <a:rPr lang="en-CN" sz="1400">
                    <a:latin typeface="Avenir Next" panose="020B0503020202020204" pitchFamily="34" charset="0"/>
                  </a:rPr>
                  <a:t>Identification</a:t>
                </a:r>
              </a:p>
            </p:txBody>
          </p:sp>
        </mc:Choice>
        <mc:Fallback xmlns="">
          <p:sp>
            <p:nvSpPr>
              <p:cNvPr id="43" name="TextBox 106">
                <a:extLst>
                  <a:ext uri="{FF2B5EF4-FFF2-40B4-BE49-F238E27FC236}">
                    <a16:creationId xmlns:a16="http://schemas.microsoft.com/office/drawing/2014/main" id="{8C9EBF97-5879-972A-126E-E0BEBD9A1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222" y="2340622"/>
                <a:ext cx="1978034" cy="523220"/>
              </a:xfrm>
              <a:prstGeom prst="rect">
                <a:avLst/>
              </a:prstGeom>
              <a:blipFill>
                <a:blip r:embed="rId3"/>
                <a:stretch>
                  <a:fillRect b="-6818"/>
                </a:stretch>
              </a:blipFill>
              <a:ln w="2540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107">
                <a:extLst>
                  <a:ext uri="{FF2B5EF4-FFF2-40B4-BE49-F238E27FC236}">
                    <a16:creationId xmlns:a16="http://schemas.microsoft.com/office/drawing/2014/main" id="{8FCC5C8A-DD1C-987A-0454-59F33EFF72DF}"/>
                  </a:ext>
                </a:extLst>
              </p:cNvPr>
              <p:cNvSpPr txBox="1"/>
              <p:nvPr/>
            </p:nvSpPr>
            <p:spPr>
              <a:xfrm>
                <a:off x="2769350" y="3303870"/>
                <a:ext cx="1971141" cy="523220"/>
              </a:xfrm>
              <a:prstGeom prst="rect">
                <a:avLst/>
              </a:prstGeom>
              <a:noFill/>
              <a:ln w="25400">
                <a:solidFill>
                  <a:srgbClr val="A56D95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>
                    <a:latin typeface="Avenir Next" panose="020B0503020202020204" pitchFamily="34" charset="0"/>
                  </a:rPr>
                  <a:t> Column Function</a:t>
                </a:r>
              </a:p>
              <a:p>
                <a:pPr algn="ctr"/>
                <a:r>
                  <a:rPr lang="en-US" sz="1400" dirty="0">
                    <a:latin typeface="Avenir Next" panose="020B0503020202020204" pitchFamily="34" charset="0"/>
                  </a:rPr>
                  <a:t>Identification</a:t>
                </a:r>
              </a:p>
            </p:txBody>
          </p:sp>
        </mc:Choice>
        <mc:Fallback xmlns="">
          <p:sp>
            <p:nvSpPr>
              <p:cNvPr id="44" name="TextBox 107">
                <a:extLst>
                  <a:ext uri="{FF2B5EF4-FFF2-40B4-BE49-F238E27FC236}">
                    <a16:creationId xmlns:a16="http://schemas.microsoft.com/office/drawing/2014/main" id="{8FCC5C8A-DD1C-987A-0454-59F33EFF7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350" y="3303870"/>
                <a:ext cx="1971141" cy="523220"/>
              </a:xfrm>
              <a:prstGeom prst="rect">
                <a:avLst/>
              </a:prstGeom>
              <a:blipFill>
                <a:blip r:embed="rId4"/>
                <a:stretch>
                  <a:fillRect b="-6818"/>
                </a:stretch>
              </a:blipFill>
              <a:ln w="25400">
                <a:solidFill>
                  <a:srgbClr val="A56D95"/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108">
                <a:extLst>
                  <a:ext uri="{FF2B5EF4-FFF2-40B4-BE49-F238E27FC236}">
                    <a16:creationId xmlns:a16="http://schemas.microsoft.com/office/drawing/2014/main" id="{A5CB3416-8A98-98F1-C388-006DB10DCD23}"/>
                  </a:ext>
                </a:extLst>
              </p:cNvPr>
              <p:cNvSpPr txBox="1"/>
              <p:nvPr/>
            </p:nvSpPr>
            <p:spPr>
              <a:xfrm>
                <a:off x="2904222" y="4429197"/>
                <a:ext cx="2017154" cy="307777"/>
              </a:xfrm>
              <a:prstGeom prst="rect">
                <a:avLst/>
              </a:prstGeom>
              <a:noFill/>
              <a:ln w="254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CN" sz="1400">
                    <a:latin typeface="Avenir Next" panose="020B0503020202020204" pitchFamily="34" charset="0"/>
                  </a:rPr>
                  <a:t>SQL Generation</a:t>
                </a:r>
              </a:p>
            </p:txBody>
          </p:sp>
        </mc:Choice>
        <mc:Fallback xmlns="">
          <p:sp>
            <p:nvSpPr>
              <p:cNvPr id="45" name="TextBox 108">
                <a:extLst>
                  <a:ext uri="{FF2B5EF4-FFF2-40B4-BE49-F238E27FC236}">
                    <a16:creationId xmlns:a16="http://schemas.microsoft.com/office/drawing/2014/main" id="{A5CB3416-8A98-98F1-C388-006DB10DC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222" y="4429197"/>
                <a:ext cx="2017154" cy="307777"/>
              </a:xfrm>
              <a:prstGeom prst="rect">
                <a:avLst/>
              </a:prstGeom>
              <a:blipFill>
                <a:blip r:embed="rId5"/>
                <a:stretch>
                  <a:fillRect b="-19231"/>
                </a:stretch>
              </a:blipFill>
              <a:ln w="254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119">
            <a:extLst>
              <a:ext uri="{FF2B5EF4-FFF2-40B4-BE49-F238E27FC236}">
                <a16:creationId xmlns:a16="http://schemas.microsoft.com/office/drawing/2014/main" id="{D06F29C1-8185-2329-25A4-936B1F6BBE13}"/>
              </a:ext>
            </a:extLst>
          </p:cNvPr>
          <p:cNvSpPr txBox="1"/>
          <p:nvPr/>
        </p:nvSpPr>
        <p:spPr>
          <a:xfrm>
            <a:off x="6977642" y="3978807"/>
            <a:ext cx="3497012" cy="307777"/>
          </a:xfrm>
          <a:prstGeom prst="rect">
            <a:avLst/>
          </a:prstGeom>
          <a:noFill/>
          <a:ln w="25400">
            <a:solidFill>
              <a:srgbClr val="A56D95"/>
            </a:solidFill>
          </a:ln>
        </p:spPr>
        <p:txBody>
          <a:bodyPr wrap="square" rtlCol="0">
            <a:spAutoFit/>
          </a:bodyPr>
          <a:lstStyle/>
          <a:p>
            <a:r>
              <a:rPr lang="en-CN" sz="1400" b="1">
                <a:latin typeface="Avenir Next" panose="020B0503020202020204" pitchFamily="34" charset="0"/>
              </a:rPr>
              <a:t>Column Function Thinking: </a:t>
            </a:r>
            <a:r>
              <a:rPr lang="en-CN" sz="1400">
                <a:latin typeface="Avenir Next" panose="020B0503020202020204" pitchFamily="34" charset="0"/>
              </a:rPr>
              <a:t>…</a:t>
            </a:r>
          </a:p>
        </p:txBody>
      </p:sp>
      <p:sp>
        <p:nvSpPr>
          <p:cNvPr id="47" name="TextBox 120">
            <a:extLst>
              <a:ext uri="{FF2B5EF4-FFF2-40B4-BE49-F238E27FC236}">
                <a16:creationId xmlns:a16="http://schemas.microsoft.com/office/drawing/2014/main" id="{E0D76306-7327-8F59-1A4B-F8EF20A718FD}"/>
              </a:ext>
            </a:extLst>
          </p:cNvPr>
          <p:cNvSpPr txBox="1"/>
          <p:nvPr/>
        </p:nvSpPr>
        <p:spPr>
          <a:xfrm>
            <a:off x="6977641" y="4376876"/>
            <a:ext cx="3497013" cy="2031325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N" sz="1400" b="1">
                <a:latin typeface="Avenir Next" panose="020B0503020202020204" pitchFamily="34" charset="0"/>
              </a:rPr>
              <a:t>SQL Generation Thinking:</a:t>
            </a:r>
          </a:p>
          <a:p>
            <a:r>
              <a:rPr lang="en-CN" sz="1400">
                <a:latin typeface="Avenir Next" panose="020B0503020202020204" pitchFamily="34" charset="0"/>
              </a:rPr>
              <a:t>Based on my previous thoughts, I need a WHERE clause to filter the match type and player, and there is no functions needed. Thus, the final SQL query is:</a:t>
            </a:r>
          </a:p>
          <a:p>
            <a:r>
              <a:rPr lang="en-CN" sz="1400" b="1" i="1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SELECT T1.rank FROM players AS T1 JOIN matches AS T2 ON T1.id = T2.player_id WHERE T1.name = ‘Bob’ AND T2.match_type = ‘football’;</a:t>
            </a:r>
          </a:p>
        </p:txBody>
      </p:sp>
      <p:cxnSp>
        <p:nvCxnSpPr>
          <p:cNvPr id="48" name="Straight Connector 123">
            <a:extLst>
              <a:ext uri="{FF2B5EF4-FFF2-40B4-BE49-F238E27FC236}">
                <a16:creationId xmlns:a16="http://schemas.microsoft.com/office/drawing/2014/main" id="{C71E1CF3-774B-D879-0D75-27F9F81FF0CC}"/>
              </a:ext>
            </a:extLst>
          </p:cNvPr>
          <p:cNvCxnSpPr>
            <a:cxnSpLocks/>
            <a:stCxn id="22" idx="7"/>
          </p:cNvCxnSpPr>
          <p:nvPr/>
        </p:nvCxnSpPr>
        <p:spPr>
          <a:xfrm flipV="1">
            <a:off x="5895263" y="1785622"/>
            <a:ext cx="1077480" cy="306043"/>
          </a:xfrm>
          <a:prstGeom prst="line">
            <a:avLst/>
          </a:prstGeom>
          <a:ln w="25400" cmpd="sng">
            <a:solidFill>
              <a:srgbClr val="398EE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24">
            <a:extLst>
              <a:ext uri="{FF2B5EF4-FFF2-40B4-BE49-F238E27FC236}">
                <a16:creationId xmlns:a16="http://schemas.microsoft.com/office/drawing/2014/main" id="{ACD525AD-B577-6C88-4272-705F4D79334C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5895263" y="2344049"/>
            <a:ext cx="1077480" cy="149221"/>
          </a:xfrm>
          <a:prstGeom prst="line">
            <a:avLst/>
          </a:prstGeom>
          <a:ln w="25400" cmpd="sng">
            <a:solidFill>
              <a:srgbClr val="398EE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130">
            <a:extLst>
              <a:ext uri="{FF2B5EF4-FFF2-40B4-BE49-F238E27FC236}">
                <a16:creationId xmlns:a16="http://schemas.microsoft.com/office/drawing/2014/main" id="{0C97E5C2-1CF9-2791-2A41-F13D28C8BC02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4882256" y="2602232"/>
            <a:ext cx="684881" cy="0"/>
          </a:xfrm>
          <a:prstGeom prst="line">
            <a:avLst/>
          </a:prstGeom>
          <a:ln w="25400" cmpd="sng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135">
                <a:extLst>
                  <a:ext uri="{FF2B5EF4-FFF2-40B4-BE49-F238E27FC236}">
                    <a16:creationId xmlns:a16="http://schemas.microsoft.com/office/drawing/2014/main" id="{99855D5E-A467-D0C4-B284-A3E357B769D1}"/>
                  </a:ext>
                </a:extLst>
              </p:cNvPr>
              <p:cNvSpPr txBox="1"/>
              <p:nvPr/>
            </p:nvSpPr>
            <p:spPr>
              <a:xfrm>
                <a:off x="5567139" y="2039353"/>
                <a:ext cx="422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CN" sz="1400" b="1">
                  <a:latin typeface="Avenir Next" panose="020B0503020202020204" pitchFamily="34" charset="0"/>
                </a:endParaRPr>
              </a:p>
            </p:txBody>
          </p:sp>
        </mc:Choice>
        <mc:Fallback xmlns="">
          <p:sp>
            <p:nvSpPr>
              <p:cNvPr id="51" name="TextBox 135">
                <a:extLst>
                  <a:ext uri="{FF2B5EF4-FFF2-40B4-BE49-F238E27FC236}">
                    <a16:creationId xmlns:a16="http://schemas.microsoft.com/office/drawing/2014/main" id="{99855D5E-A467-D0C4-B284-A3E357B76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139" y="2039353"/>
                <a:ext cx="42293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136">
                <a:extLst>
                  <a:ext uri="{FF2B5EF4-FFF2-40B4-BE49-F238E27FC236}">
                    <a16:creationId xmlns:a16="http://schemas.microsoft.com/office/drawing/2014/main" id="{640B9FEB-D519-AB54-58D2-E48B61F4BF78}"/>
                  </a:ext>
                </a:extLst>
              </p:cNvPr>
              <p:cNvSpPr txBox="1"/>
              <p:nvPr/>
            </p:nvSpPr>
            <p:spPr>
              <a:xfrm>
                <a:off x="4998105" y="2990035"/>
                <a:ext cx="4149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CN" sz="1400" b="1">
                  <a:latin typeface="Avenir Next" panose="020B0503020202020204" pitchFamily="34" charset="0"/>
                </a:endParaRPr>
              </a:p>
            </p:txBody>
          </p:sp>
        </mc:Choice>
        <mc:Fallback xmlns="">
          <p:sp>
            <p:nvSpPr>
              <p:cNvPr id="52" name="TextBox 136">
                <a:extLst>
                  <a:ext uri="{FF2B5EF4-FFF2-40B4-BE49-F238E27FC236}">
                    <a16:creationId xmlns:a16="http://schemas.microsoft.com/office/drawing/2014/main" id="{640B9FEB-D519-AB54-58D2-E48B61F4B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105" y="2990035"/>
                <a:ext cx="414921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137">
                <a:extLst>
                  <a:ext uri="{FF2B5EF4-FFF2-40B4-BE49-F238E27FC236}">
                    <a16:creationId xmlns:a16="http://schemas.microsoft.com/office/drawing/2014/main" id="{F4793099-70FE-45F2-CBE8-698CB5C35E94}"/>
                  </a:ext>
                </a:extLst>
              </p:cNvPr>
              <p:cNvSpPr txBox="1"/>
              <p:nvPr/>
            </p:nvSpPr>
            <p:spPr>
              <a:xfrm>
                <a:off x="5282115" y="3878426"/>
                <a:ext cx="3624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CN" sz="1400" b="1">
                  <a:latin typeface="Avenir Next" panose="020B0503020202020204" pitchFamily="34" charset="0"/>
                </a:endParaRPr>
              </a:p>
            </p:txBody>
          </p:sp>
        </mc:Choice>
        <mc:Fallback xmlns="">
          <p:sp>
            <p:nvSpPr>
              <p:cNvPr id="53" name="TextBox 137">
                <a:extLst>
                  <a:ext uri="{FF2B5EF4-FFF2-40B4-BE49-F238E27FC236}">
                    <a16:creationId xmlns:a16="http://schemas.microsoft.com/office/drawing/2014/main" id="{F4793099-70FE-45F2-CBE8-698CB5C35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115" y="3878426"/>
                <a:ext cx="362453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138">
                <a:extLst>
                  <a:ext uri="{FF2B5EF4-FFF2-40B4-BE49-F238E27FC236}">
                    <a16:creationId xmlns:a16="http://schemas.microsoft.com/office/drawing/2014/main" id="{A66C56D8-489F-D82B-D807-AB456E05F00C}"/>
                  </a:ext>
                </a:extLst>
              </p:cNvPr>
              <p:cNvSpPr txBox="1"/>
              <p:nvPr/>
            </p:nvSpPr>
            <p:spPr>
              <a:xfrm>
                <a:off x="5609803" y="4800173"/>
                <a:ext cx="422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CN" sz="1400" b="1">
                  <a:latin typeface="Avenir Next" panose="020B0503020202020204" pitchFamily="34" charset="0"/>
                </a:endParaRPr>
              </a:p>
            </p:txBody>
          </p:sp>
        </mc:Choice>
        <mc:Fallback xmlns="">
          <p:sp>
            <p:nvSpPr>
              <p:cNvPr id="54" name="TextBox 138">
                <a:extLst>
                  <a:ext uri="{FF2B5EF4-FFF2-40B4-BE49-F238E27FC236}">
                    <a16:creationId xmlns:a16="http://schemas.microsoft.com/office/drawing/2014/main" id="{A66C56D8-489F-D82B-D807-AB456E05F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803" y="4800173"/>
                <a:ext cx="42293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18">
            <a:extLst>
              <a:ext uri="{FF2B5EF4-FFF2-40B4-BE49-F238E27FC236}">
                <a16:creationId xmlns:a16="http://schemas.microsoft.com/office/drawing/2014/main" id="{0EE7A16B-8FCB-FBA3-9A33-6510DD3BA830}"/>
              </a:ext>
            </a:extLst>
          </p:cNvPr>
          <p:cNvSpPr txBox="1"/>
          <p:nvPr/>
        </p:nvSpPr>
        <p:spPr>
          <a:xfrm>
            <a:off x="3135481" y="1416050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>
                <a:latin typeface="Avenir Next" panose="020B0503020202020204" pitchFamily="34" charset="0"/>
              </a:rPr>
              <a:t>Edges (Actions)</a:t>
            </a:r>
          </a:p>
        </p:txBody>
      </p:sp>
      <p:sp>
        <p:nvSpPr>
          <p:cNvPr id="56" name="TextBox 19">
            <a:extLst>
              <a:ext uri="{FF2B5EF4-FFF2-40B4-BE49-F238E27FC236}">
                <a16:creationId xmlns:a16="http://schemas.microsoft.com/office/drawing/2014/main" id="{40A857A1-6B72-FF5D-A588-2DDE40ECD318}"/>
              </a:ext>
            </a:extLst>
          </p:cNvPr>
          <p:cNvSpPr txBox="1"/>
          <p:nvPr/>
        </p:nvSpPr>
        <p:spPr>
          <a:xfrm>
            <a:off x="7174360" y="1358369"/>
            <a:ext cx="3055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>
                <a:latin typeface="Avenir Next" panose="020B0503020202020204" pitchFamily="34" charset="0"/>
              </a:rPr>
              <a:t>Nodes</a:t>
            </a:r>
            <a:r>
              <a:rPr lang="zh-CN" altLang="en-US" b="1" dirty="0">
                <a:latin typeface="Avenir Next" panose="020B0503020202020204" pitchFamily="34" charset="0"/>
              </a:rPr>
              <a:t> </a:t>
            </a:r>
            <a:r>
              <a:rPr lang="en-US" altLang="zh-CN" b="1" dirty="0">
                <a:latin typeface="Avenir Next" panose="020B0503020202020204" pitchFamily="34" charset="0"/>
              </a:rPr>
              <a:t>(Reasoning</a:t>
            </a:r>
            <a:r>
              <a:rPr lang="zh-CN" altLang="en-US" b="1" dirty="0">
                <a:latin typeface="Avenir Next" panose="020B0503020202020204" pitchFamily="34" charset="0"/>
              </a:rPr>
              <a:t> </a:t>
            </a:r>
            <a:r>
              <a:rPr lang="en-US" altLang="zh-CN" b="1" dirty="0">
                <a:latin typeface="Avenir Next" panose="020B0503020202020204" pitchFamily="34" charset="0"/>
              </a:rPr>
              <a:t>States)</a:t>
            </a:r>
            <a:endParaRPr lang="en-CN" b="1">
              <a:latin typeface="Avenir Next" panose="020B0503020202020204" pitchFamily="34" charset="0"/>
            </a:endParaRPr>
          </a:p>
        </p:txBody>
      </p:sp>
      <p:pic>
        <p:nvPicPr>
          <p:cNvPr id="57" name="Graphic 28">
            <a:extLst>
              <a:ext uri="{FF2B5EF4-FFF2-40B4-BE49-F238E27FC236}">
                <a16:creationId xmlns:a16="http://schemas.microsoft.com/office/drawing/2014/main" id="{C7B574F0-55B1-BF95-B8C0-E8CF0B6DA2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04220" y="5929290"/>
            <a:ext cx="571500" cy="571500"/>
          </a:xfrm>
          <a:prstGeom prst="rect">
            <a:avLst/>
          </a:prstGeom>
        </p:spPr>
      </p:pic>
      <p:cxnSp>
        <p:nvCxnSpPr>
          <p:cNvPr id="58" name="Straight Arrow Connector 30">
            <a:extLst>
              <a:ext uri="{FF2B5EF4-FFF2-40B4-BE49-F238E27FC236}">
                <a16:creationId xmlns:a16="http://schemas.microsoft.com/office/drawing/2014/main" id="{0E0857B4-1AB7-310B-076F-0E83D7469A47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3189970" y="4736974"/>
            <a:ext cx="0" cy="119231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34">
            <a:extLst>
              <a:ext uri="{FF2B5EF4-FFF2-40B4-BE49-F238E27FC236}">
                <a16:creationId xmlns:a16="http://schemas.microsoft.com/office/drawing/2014/main" id="{427A2E2C-7E55-DBC9-8FFE-42781FF88FA8}"/>
              </a:ext>
            </a:extLst>
          </p:cNvPr>
          <p:cNvCxnSpPr>
            <a:cxnSpLocks/>
          </p:cNvCxnSpPr>
          <p:nvPr/>
        </p:nvCxnSpPr>
        <p:spPr>
          <a:xfrm>
            <a:off x="3475722" y="6226088"/>
            <a:ext cx="349702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37">
            <a:extLst>
              <a:ext uri="{FF2B5EF4-FFF2-40B4-BE49-F238E27FC236}">
                <a16:creationId xmlns:a16="http://schemas.microsoft.com/office/drawing/2014/main" id="{B9FB12C1-06C0-1012-20B7-6761B412955C}"/>
              </a:ext>
            </a:extLst>
          </p:cNvPr>
          <p:cNvSpPr txBox="1"/>
          <p:nvPr/>
        </p:nvSpPr>
        <p:spPr>
          <a:xfrm>
            <a:off x="3690742" y="629513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b="1" i="1">
                <a:latin typeface="Avenir Next" panose="020B0503020202020204" pitchFamily="34" charset="0"/>
              </a:rPr>
              <a:t>LLM-as-Action-Model</a:t>
            </a:r>
          </a:p>
        </p:txBody>
      </p:sp>
      <p:cxnSp>
        <p:nvCxnSpPr>
          <p:cNvPr id="61" name="Straight Arrow Connector 2">
            <a:extLst>
              <a:ext uri="{FF2B5EF4-FFF2-40B4-BE49-F238E27FC236}">
                <a16:creationId xmlns:a16="http://schemas.microsoft.com/office/drawing/2014/main" id="{CB5501E9-6BF4-1A34-C579-4F172B7FEC76}"/>
              </a:ext>
            </a:extLst>
          </p:cNvPr>
          <p:cNvCxnSpPr>
            <a:cxnSpLocks/>
            <a:stCxn id="40" idx="4"/>
          </p:cNvCxnSpPr>
          <p:nvPr/>
        </p:nvCxnSpPr>
        <p:spPr>
          <a:xfrm>
            <a:off x="5817262" y="5139201"/>
            <a:ext cx="0" cy="30076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12">
                <a:extLst>
                  <a:ext uri="{FF2B5EF4-FFF2-40B4-BE49-F238E27FC236}">
                    <a16:creationId xmlns:a16="http://schemas.microsoft.com/office/drawing/2014/main" id="{09927E82-87F8-9BF7-0B51-2D9F784FF251}"/>
                  </a:ext>
                </a:extLst>
              </p:cNvPr>
              <p:cNvSpPr txBox="1"/>
              <p:nvPr/>
            </p:nvSpPr>
            <p:spPr>
              <a:xfrm>
                <a:off x="3574528" y="5237316"/>
                <a:ext cx="1666060" cy="307777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CN" sz="1400">
                    <a:latin typeface="Avenir Next" panose="020B0503020202020204" pitchFamily="34" charset="0"/>
                  </a:rPr>
                  <a:t>Termination</a:t>
                </a:r>
              </a:p>
            </p:txBody>
          </p:sp>
        </mc:Choice>
        <mc:Fallback xmlns="">
          <p:sp>
            <p:nvSpPr>
              <p:cNvPr id="62" name="TextBox 12">
                <a:extLst>
                  <a:ext uri="{FF2B5EF4-FFF2-40B4-BE49-F238E27FC236}">
                    <a16:creationId xmlns:a16="http://schemas.microsoft.com/office/drawing/2014/main" id="{09927E82-87F8-9BF7-0B51-2D9F784FF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528" y="5237316"/>
                <a:ext cx="1666060" cy="307777"/>
              </a:xfrm>
              <a:prstGeom prst="rect">
                <a:avLst/>
              </a:prstGeom>
              <a:blipFill>
                <a:blip r:embed="rId12"/>
                <a:stretch>
                  <a:fillRect b="-14815"/>
                </a:stretch>
              </a:blipFill>
              <a:ln w="254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Oval 15">
            <a:extLst>
              <a:ext uri="{FF2B5EF4-FFF2-40B4-BE49-F238E27FC236}">
                <a16:creationId xmlns:a16="http://schemas.microsoft.com/office/drawing/2014/main" id="{66E83D26-8622-0120-FDFE-812C7778782D}"/>
              </a:ext>
            </a:extLst>
          </p:cNvPr>
          <p:cNvSpPr/>
          <p:nvPr/>
        </p:nvSpPr>
        <p:spPr>
          <a:xfrm>
            <a:off x="5640769" y="5443366"/>
            <a:ext cx="341291" cy="35692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latin typeface="Avenir Next" panose="020B05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36">
                <a:extLst>
                  <a:ext uri="{FF2B5EF4-FFF2-40B4-BE49-F238E27FC236}">
                    <a16:creationId xmlns:a16="http://schemas.microsoft.com/office/drawing/2014/main" id="{56FF44DC-0F36-B20A-63A9-EFB431CB9E8D}"/>
                  </a:ext>
                </a:extLst>
              </p:cNvPr>
              <p:cNvSpPr txBox="1"/>
              <p:nvPr/>
            </p:nvSpPr>
            <p:spPr>
              <a:xfrm>
                <a:off x="5609803" y="5446225"/>
                <a:ext cx="422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altLang="zh-CN" sz="1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CN" sz="1400" b="1">
                  <a:latin typeface="Avenir Next" panose="020B0503020202020204" pitchFamily="34" charset="0"/>
                </a:endParaRPr>
              </a:p>
            </p:txBody>
          </p:sp>
        </mc:Choice>
        <mc:Fallback xmlns="">
          <p:sp>
            <p:nvSpPr>
              <p:cNvPr id="64" name="TextBox 36">
                <a:extLst>
                  <a:ext uri="{FF2B5EF4-FFF2-40B4-BE49-F238E27FC236}">
                    <a16:creationId xmlns:a16="http://schemas.microsoft.com/office/drawing/2014/main" id="{56FF44DC-0F36-B20A-63A9-EFB431CB9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803" y="5446225"/>
                <a:ext cx="422936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文本框 70">
            <a:extLst>
              <a:ext uri="{FF2B5EF4-FFF2-40B4-BE49-F238E27FC236}">
                <a16:creationId xmlns:a16="http://schemas.microsoft.com/office/drawing/2014/main" id="{3B541CD7-2461-753C-2C62-3122D7C0FD02}"/>
              </a:ext>
            </a:extLst>
          </p:cNvPr>
          <p:cNvSpPr txBox="1"/>
          <p:nvPr/>
        </p:nvSpPr>
        <p:spPr>
          <a:xfrm>
            <a:off x="10883056" y="2330898"/>
            <a:ext cx="953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98EED"/>
                </a:solidFill>
                <a:latin typeface="Avenir Next" panose="020B0503020202020204" pitchFamily="34" charset="0"/>
              </a:rPr>
              <a:t>Input</a:t>
            </a:r>
            <a:endParaRPr lang="zh-CN" altLang="en-US" dirty="0">
              <a:solidFill>
                <a:srgbClr val="398EED"/>
              </a:solidFill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1B249EDC-1014-94AD-77A1-22BA6CAD5F5C}"/>
              </a:ext>
            </a:extLst>
          </p:cNvPr>
          <p:cNvSpPr txBox="1"/>
          <p:nvPr/>
        </p:nvSpPr>
        <p:spPr>
          <a:xfrm>
            <a:off x="10668074" y="5800290"/>
            <a:ext cx="1047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Output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4" name="Graphic 206">
            <a:extLst>
              <a:ext uri="{FF2B5EF4-FFF2-40B4-BE49-F238E27FC236}">
                <a16:creationId xmlns:a16="http://schemas.microsoft.com/office/drawing/2014/main" id="{C15A8296-329D-3A87-A084-D0D6F629EE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80098" y="1748556"/>
            <a:ext cx="378667" cy="378667"/>
          </a:xfrm>
          <a:prstGeom prst="rect">
            <a:avLst/>
          </a:prstGeom>
        </p:spPr>
      </p:pic>
      <p:pic>
        <p:nvPicPr>
          <p:cNvPr id="75" name="Graphic 208">
            <a:extLst>
              <a:ext uri="{FF2B5EF4-FFF2-40B4-BE49-F238E27FC236}">
                <a16:creationId xmlns:a16="http://schemas.microsoft.com/office/drawing/2014/main" id="{9F7DF476-3F4F-13CA-ADB7-0F9947F7FB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68074" y="1633669"/>
            <a:ext cx="504768" cy="504768"/>
          </a:xfrm>
          <a:prstGeom prst="rect">
            <a:avLst/>
          </a:prstGeom>
        </p:spPr>
      </p:pic>
      <p:sp>
        <p:nvSpPr>
          <p:cNvPr id="76" name="TextBox 211">
            <a:extLst>
              <a:ext uri="{FF2B5EF4-FFF2-40B4-BE49-F238E27FC236}">
                <a16:creationId xmlns:a16="http://schemas.microsoft.com/office/drawing/2014/main" id="{EACE365E-E84E-0DAF-9648-FAF35385323F}"/>
              </a:ext>
            </a:extLst>
          </p:cNvPr>
          <p:cNvSpPr txBox="1"/>
          <p:nvPr/>
        </p:nvSpPr>
        <p:spPr>
          <a:xfrm>
            <a:off x="10514636" y="2169980"/>
            <a:ext cx="838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/>
              <a:t>Question</a:t>
            </a:r>
          </a:p>
        </p:txBody>
      </p:sp>
      <p:sp>
        <p:nvSpPr>
          <p:cNvPr id="77" name="TextBox 212">
            <a:extLst>
              <a:ext uri="{FF2B5EF4-FFF2-40B4-BE49-F238E27FC236}">
                <a16:creationId xmlns:a16="http://schemas.microsoft.com/office/drawing/2014/main" id="{A3A4561C-6F4B-2A90-BFFE-E62AE5361D48}"/>
              </a:ext>
            </a:extLst>
          </p:cNvPr>
          <p:cNvSpPr txBox="1"/>
          <p:nvPr/>
        </p:nvSpPr>
        <p:spPr>
          <a:xfrm>
            <a:off x="11295698" y="2169980"/>
            <a:ext cx="838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/>
              <a:t>Database</a:t>
            </a:r>
          </a:p>
        </p:txBody>
      </p:sp>
      <p:pic>
        <p:nvPicPr>
          <p:cNvPr id="78" name="Graphic 327">
            <a:extLst>
              <a:ext uri="{FF2B5EF4-FFF2-40B4-BE49-F238E27FC236}">
                <a16:creationId xmlns:a16="http://schemas.microsoft.com/office/drawing/2014/main" id="{55FEFF3C-13FC-566C-7D29-E48A0C70EE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98107" y="5278993"/>
            <a:ext cx="393416" cy="393416"/>
          </a:xfrm>
          <a:prstGeom prst="rect">
            <a:avLst/>
          </a:prstGeom>
        </p:spPr>
      </p:pic>
      <p:sp>
        <p:nvSpPr>
          <p:cNvPr id="80" name="Diamond 18">
            <a:extLst>
              <a:ext uri="{FF2B5EF4-FFF2-40B4-BE49-F238E27FC236}">
                <a16:creationId xmlns:a16="http://schemas.microsoft.com/office/drawing/2014/main" id="{F72EDD5D-112B-A852-A4FC-B010F116B5A1}"/>
              </a:ext>
            </a:extLst>
          </p:cNvPr>
          <p:cNvSpPr/>
          <p:nvPr/>
        </p:nvSpPr>
        <p:spPr>
          <a:xfrm>
            <a:off x="349175" y="5972069"/>
            <a:ext cx="314012" cy="314012"/>
          </a:xfrm>
          <a:prstGeom prst="diamond">
            <a:avLst/>
          </a:prstGeom>
          <a:solidFill>
            <a:srgbClr val="FFB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81" name="Group 231">
            <a:extLst>
              <a:ext uri="{FF2B5EF4-FFF2-40B4-BE49-F238E27FC236}">
                <a16:creationId xmlns:a16="http://schemas.microsoft.com/office/drawing/2014/main" id="{C33B31AD-0FF6-AA52-45F9-0136E8ADCCAE}"/>
              </a:ext>
            </a:extLst>
          </p:cNvPr>
          <p:cNvGrpSpPr/>
          <p:nvPr/>
        </p:nvGrpSpPr>
        <p:grpSpPr>
          <a:xfrm>
            <a:off x="60931" y="4414350"/>
            <a:ext cx="2582359" cy="2402062"/>
            <a:chOff x="593354" y="3600533"/>
            <a:chExt cx="2582359" cy="2402062"/>
          </a:xfrm>
        </p:grpSpPr>
        <p:pic>
          <p:nvPicPr>
            <p:cNvPr id="82" name="Graphic 169">
              <a:extLst>
                <a:ext uri="{FF2B5EF4-FFF2-40B4-BE49-F238E27FC236}">
                  <a16:creationId xmlns:a16="http://schemas.microsoft.com/office/drawing/2014/main" id="{459AF65E-5F4A-B9FF-7553-4F829BBB2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56486" y="4988833"/>
              <a:ext cx="571500" cy="571500"/>
            </a:xfrm>
            <a:prstGeom prst="rect">
              <a:avLst/>
            </a:prstGeom>
          </p:spPr>
        </p:pic>
        <p:sp>
          <p:nvSpPr>
            <p:cNvPr id="83" name="Rectangle 202">
              <a:extLst>
                <a:ext uri="{FF2B5EF4-FFF2-40B4-BE49-F238E27FC236}">
                  <a16:creationId xmlns:a16="http://schemas.microsoft.com/office/drawing/2014/main" id="{DC60D82E-8C07-D333-52CD-A61FE7909862}"/>
                </a:ext>
              </a:extLst>
            </p:cNvPr>
            <p:cNvSpPr/>
            <p:nvPr/>
          </p:nvSpPr>
          <p:spPr>
            <a:xfrm>
              <a:off x="619463" y="3600533"/>
              <a:ext cx="2504044" cy="24020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84" name="Graphic 206">
              <a:extLst>
                <a:ext uri="{FF2B5EF4-FFF2-40B4-BE49-F238E27FC236}">
                  <a16:creationId xmlns:a16="http://schemas.microsoft.com/office/drawing/2014/main" id="{56F128E8-0594-322F-9A4E-CE188F4D9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82656" y="3836747"/>
              <a:ext cx="519161" cy="519161"/>
            </a:xfrm>
            <a:prstGeom prst="rect">
              <a:avLst/>
            </a:prstGeom>
          </p:spPr>
        </p:pic>
        <p:pic>
          <p:nvPicPr>
            <p:cNvPr id="85" name="Graphic 208">
              <a:extLst>
                <a:ext uri="{FF2B5EF4-FFF2-40B4-BE49-F238E27FC236}">
                  <a16:creationId xmlns:a16="http://schemas.microsoft.com/office/drawing/2014/main" id="{BF8944F4-35CB-47EE-9A8D-3F66A4007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43638" y="3663069"/>
              <a:ext cx="692049" cy="692049"/>
            </a:xfrm>
            <a:prstGeom prst="rect">
              <a:avLst/>
            </a:prstGeom>
          </p:spPr>
        </p:pic>
        <p:pic>
          <p:nvPicPr>
            <p:cNvPr id="86" name="Graphic 210">
              <a:extLst>
                <a:ext uri="{FF2B5EF4-FFF2-40B4-BE49-F238E27FC236}">
                  <a16:creationId xmlns:a16="http://schemas.microsoft.com/office/drawing/2014/main" id="{13CF27A0-E654-C292-1818-C40DB48B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368865" y="3766418"/>
              <a:ext cx="555854" cy="555854"/>
            </a:xfrm>
            <a:prstGeom prst="rect">
              <a:avLst/>
            </a:prstGeom>
          </p:spPr>
        </p:pic>
        <p:sp>
          <p:nvSpPr>
            <p:cNvPr id="87" name="TextBox 211">
              <a:extLst>
                <a:ext uri="{FF2B5EF4-FFF2-40B4-BE49-F238E27FC236}">
                  <a16:creationId xmlns:a16="http://schemas.microsoft.com/office/drawing/2014/main" id="{23E5DDD2-49F7-1B52-AC5A-97BD6209BED4}"/>
                </a:ext>
              </a:extLst>
            </p:cNvPr>
            <p:cNvSpPr txBox="1"/>
            <p:nvPr/>
          </p:nvSpPr>
          <p:spPr>
            <a:xfrm>
              <a:off x="622370" y="4366156"/>
              <a:ext cx="8389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1100"/>
                <a:t>Question</a:t>
              </a:r>
            </a:p>
          </p:txBody>
        </p:sp>
        <p:sp>
          <p:nvSpPr>
            <p:cNvPr id="88" name="TextBox 212">
              <a:extLst>
                <a:ext uri="{FF2B5EF4-FFF2-40B4-BE49-F238E27FC236}">
                  <a16:creationId xmlns:a16="http://schemas.microsoft.com/office/drawing/2014/main" id="{BE5A480F-9B94-4F3A-6B6D-72396C5AD36E}"/>
                </a:ext>
              </a:extLst>
            </p:cNvPr>
            <p:cNvSpPr txBox="1"/>
            <p:nvPr/>
          </p:nvSpPr>
          <p:spPr>
            <a:xfrm>
              <a:off x="1404550" y="4366156"/>
              <a:ext cx="8389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1100"/>
                <a:t>Database</a:t>
              </a:r>
            </a:p>
          </p:txBody>
        </p:sp>
        <p:sp>
          <p:nvSpPr>
            <p:cNvPr id="89" name="TextBox 213">
              <a:extLst>
                <a:ext uri="{FF2B5EF4-FFF2-40B4-BE49-F238E27FC236}">
                  <a16:creationId xmlns:a16="http://schemas.microsoft.com/office/drawing/2014/main" id="{C279B88B-E2AE-FC0A-1410-FC5A1A82B0AF}"/>
                </a:ext>
              </a:extLst>
            </p:cNvPr>
            <p:cNvSpPr txBox="1"/>
            <p:nvPr/>
          </p:nvSpPr>
          <p:spPr>
            <a:xfrm>
              <a:off x="2269457" y="4280386"/>
              <a:ext cx="8389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100"/>
                <a:t>Previous</a:t>
              </a:r>
            </a:p>
            <a:p>
              <a:pPr algn="ctr"/>
              <a:r>
                <a:rPr lang="en-CN" sz="1100"/>
                <a:t>Actions</a:t>
              </a:r>
            </a:p>
          </p:txBody>
        </p:sp>
        <p:sp>
          <p:nvSpPr>
            <p:cNvPr id="90" name="TextBox 221">
              <a:extLst>
                <a:ext uri="{FF2B5EF4-FFF2-40B4-BE49-F238E27FC236}">
                  <a16:creationId xmlns:a16="http://schemas.microsoft.com/office/drawing/2014/main" id="{E7FC7117-6DCF-88C6-8F16-35828D9E9612}"/>
                </a:ext>
              </a:extLst>
            </p:cNvPr>
            <p:cNvSpPr txBox="1"/>
            <p:nvPr/>
          </p:nvSpPr>
          <p:spPr>
            <a:xfrm>
              <a:off x="593354" y="5566845"/>
              <a:ext cx="896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100"/>
                <a:t>Action</a:t>
              </a:r>
            </a:p>
          </p:txBody>
        </p:sp>
        <p:sp>
          <p:nvSpPr>
            <p:cNvPr id="91" name="Right Brace 222">
              <a:extLst>
                <a:ext uri="{FF2B5EF4-FFF2-40B4-BE49-F238E27FC236}">
                  <a16:creationId xmlns:a16="http://schemas.microsoft.com/office/drawing/2014/main" id="{1E911BF7-59D3-0679-E27A-05E52AB5FC16}"/>
                </a:ext>
              </a:extLst>
            </p:cNvPr>
            <p:cNvSpPr/>
            <p:nvPr/>
          </p:nvSpPr>
          <p:spPr>
            <a:xfrm rot="5400000">
              <a:off x="1681058" y="3955189"/>
              <a:ext cx="239732" cy="173618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92" name="Straight Arrow Connector 223">
              <a:extLst>
                <a:ext uri="{FF2B5EF4-FFF2-40B4-BE49-F238E27FC236}">
                  <a16:creationId xmlns:a16="http://schemas.microsoft.com/office/drawing/2014/main" id="{F1956A3A-C986-4B37-94F0-AF6B242EC3D1}"/>
                </a:ext>
              </a:extLst>
            </p:cNvPr>
            <p:cNvCxnSpPr>
              <a:cxnSpLocks/>
              <a:stCxn id="96" idx="3"/>
              <a:endCxn id="82" idx="1"/>
            </p:cNvCxnSpPr>
            <p:nvPr/>
          </p:nvCxnSpPr>
          <p:spPr>
            <a:xfrm flipV="1">
              <a:off x="1238895" y="5274583"/>
              <a:ext cx="317591" cy="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226">
              <a:extLst>
                <a:ext uri="{FF2B5EF4-FFF2-40B4-BE49-F238E27FC236}">
                  <a16:creationId xmlns:a16="http://schemas.microsoft.com/office/drawing/2014/main" id="{1DDB5601-EF2C-47E2-AC03-A031522C89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708" y="5273616"/>
              <a:ext cx="338003" cy="9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227">
              <a:extLst>
                <a:ext uri="{FF2B5EF4-FFF2-40B4-BE49-F238E27FC236}">
                  <a16:creationId xmlns:a16="http://schemas.microsoft.com/office/drawing/2014/main" id="{C0599A17-D080-1FEB-D5A5-E0E2403046ED}"/>
                </a:ext>
              </a:extLst>
            </p:cNvPr>
            <p:cNvSpPr txBox="1"/>
            <p:nvPr/>
          </p:nvSpPr>
          <p:spPr>
            <a:xfrm>
              <a:off x="1340137" y="5571919"/>
              <a:ext cx="896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100"/>
                <a:t>LLM</a:t>
              </a:r>
            </a:p>
          </p:txBody>
        </p:sp>
        <p:sp>
          <p:nvSpPr>
            <p:cNvPr id="95" name="TextBox 228">
              <a:extLst>
                <a:ext uri="{FF2B5EF4-FFF2-40B4-BE49-F238E27FC236}">
                  <a16:creationId xmlns:a16="http://schemas.microsoft.com/office/drawing/2014/main" id="{1330232C-FFF7-9B4C-5316-8C1D4BFFD142}"/>
                </a:ext>
              </a:extLst>
            </p:cNvPr>
            <p:cNvSpPr txBox="1"/>
            <p:nvPr/>
          </p:nvSpPr>
          <p:spPr>
            <a:xfrm>
              <a:off x="2278751" y="5568104"/>
              <a:ext cx="896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100"/>
                <a:t>Next</a:t>
              </a:r>
              <a:r>
                <a:rPr lang="en-US" sz="1100" dirty="0"/>
                <a:t> </a:t>
              </a:r>
              <a:r>
                <a:rPr lang="en-CN" sz="1100"/>
                <a:t>State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220">
                  <a:extLst>
                    <a:ext uri="{FF2B5EF4-FFF2-40B4-BE49-F238E27FC236}">
                      <a16:creationId xmlns:a16="http://schemas.microsoft.com/office/drawing/2014/main" id="{7DAC3D78-C668-9AA9-9EC2-140EEB596D84}"/>
                    </a:ext>
                  </a:extLst>
                </p:cNvPr>
                <p:cNvSpPr txBox="1"/>
                <p:nvPr/>
              </p:nvSpPr>
              <p:spPr>
                <a:xfrm>
                  <a:off x="839363" y="5120741"/>
                  <a:ext cx="39953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CN" sz="1400"/>
                </a:p>
              </p:txBody>
            </p:sp>
          </mc:Choice>
          <mc:Fallback xmlns="">
            <p:sp>
              <p:nvSpPr>
                <p:cNvPr id="96" name="TextBox 220">
                  <a:extLst>
                    <a:ext uri="{FF2B5EF4-FFF2-40B4-BE49-F238E27FC236}">
                      <a16:creationId xmlns:a16="http://schemas.microsoft.com/office/drawing/2014/main" id="{7DAC3D78-C668-9AA9-9EC2-140EEB596D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363" y="5120741"/>
                  <a:ext cx="399532" cy="30777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7" name="Oval 1">
            <a:extLst>
              <a:ext uri="{FF2B5EF4-FFF2-40B4-BE49-F238E27FC236}">
                <a16:creationId xmlns:a16="http://schemas.microsoft.com/office/drawing/2014/main" id="{317B86C3-C64D-6995-9BB3-82ACFC8C2078}"/>
              </a:ext>
            </a:extLst>
          </p:cNvPr>
          <p:cNvSpPr/>
          <p:nvPr/>
        </p:nvSpPr>
        <p:spPr>
          <a:xfrm>
            <a:off x="2058233" y="5952322"/>
            <a:ext cx="283218" cy="305874"/>
          </a:xfrm>
          <a:prstGeom prst="ellipse">
            <a:avLst/>
          </a:prstGeom>
          <a:solidFill>
            <a:srgbClr val="398EE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15">
                <a:extLst>
                  <a:ext uri="{FF2B5EF4-FFF2-40B4-BE49-F238E27FC236}">
                    <a16:creationId xmlns:a16="http://schemas.microsoft.com/office/drawing/2014/main" id="{C1CF4B4E-E17C-D7B7-319B-6A267BBA66EA}"/>
                  </a:ext>
                </a:extLst>
              </p:cNvPr>
              <p:cNvSpPr txBox="1"/>
              <p:nvPr/>
            </p:nvSpPr>
            <p:spPr>
              <a:xfrm>
                <a:off x="1995043" y="5947889"/>
                <a:ext cx="3995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CN" sz="1100"/>
              </a:p>
            </p:txBody>
          </p:sp>
        </mc:Choice>
        <mc:Fallback xmlns="">
          <p:sp>
            <p:nvSpPr>
              <p:cNvPr id="98" name="TextBox 15">
                <a:extLst>
                  <a:ext uri="{FF2B5EF4-FFF2-40B4-BE49-F238E27FC236}">
                    <a16:creationId xmlns:a16="http://schemas.microsoft.com/office/drawing/2014/main" id="{C1CF4B4E-E17C-D7B7-319B-6A267BBA6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043" y="5947889"/>
                <a:ext cx="399532" cy="2616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37">
            <a:extLst>
              <a:ext uri="{FF2B5EF4-FFF2-40B4-BE49-F238E27FC236}">
                <a16:creationId xmlns:a16="http://schemas.microsoft.com/office/drawing/2014/main" id="{563C6DDD-15F2-4ECB-F195-BDE7C1F2A63D}"/>
              </a:ext>
            </a:extLst>
          </p:cNvPr>
          <p:cNvSpPr txBox="1"/>
          <p:nvPr/>
        </p:nvSpPr>
        <p:spPr>
          <a:xfrm>
            <a:off x="56664" y="4076286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b="1" i="1">
                <a:latin typeface="Avenir Next" panose="020B0503020202020204" pitchFamily="34" charset="0"/>
              </a:rPr>
              <a:t>LLM-as-Action-Model</a:t>
            </a:r>
          </a:p>
        </p:txBody>
      </p:sp>
      <p:sp>
        <p:nvSpPr>
          <p:cNvPr id="100" name="TextBox 186">
            <a:extLst>
              <a:ext uri="{FF2B5EF4-FFF2-40B4-BE49-F238E27FC236}">
                <a16:creationId xmlns:a16="http://schemas.microsoft.com/office/drawing/2014/main" id="{83EFA5E8-41F1-89D0-10B7-5F5191F5D864}"/>
              </a:ext>
            </a:extLst>
          </p:cNvPr>
          <p:cNvSpPr txBox="1"/>
          <p:nvPr/>
        </p:nvSpPr>
        <p:spPr>
          <a:xfrm>
            <a:off x="543175" y="1365787"/>
            <a:ext cx="1407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/>
              <a:t>Rephrase</a:t>
            </a:r>
            <a:r>
              <a:rPr lang="zh-CN" altLang="en-US" sz="1100"/>
              <a:t> </a:t>
            </a:r>
            <a:r>
              <a:rPr lang="en-US" altLang="zh-CN" sz="1100"/>
              <a:t>Question</a:t>
            </a:r>
            <a:endParaRPr lang="en-CN" sz="1100"/>
          </a:p>
        </p:txBody>
      </p:sp>
      <p:sp>
        <p:nvSpPr>
          <p:cNvPr id="101" name="TextBox 187">
            <a:extLst>
              <a:ext uri="{FF2B5EF4-FFF2-40B4-BE49-F238E27FC236}">
                <a16:creationId xmlns:a16="http://schemas.microsoft.com/office/drawing/2014/main" id="{D4CBD614-99AB-1D65-C403-304CB1C6597F}"/>
              </a:ext>
            </a:extLst>
          </p:cNvPr>
          <p:cNvSpPr txBox="1"/>
          <p:nvPr/>
        </p:nvSpPr>
        <p:spPr>
          <a:xfrm>
            <a:off x="543175" y="1756827"/>
            <a:ext cx="14075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/>
              <a:t>Schema Selection</a:t>
            </a:r>
          </a:p>
        </p:txBody>
      </p:sp>
      <p:sp>
        <p:nvSpPr>
          <p:cNvPr id="102" name="TextBox 188">
            <a:extLst>
              <a:ext uri="{FF2B5EF4-FFF2-40B4-BE49-F238E27FC236}">
                <a16:creationId xmlns:a16="http://schemas.microsoft.com/office/drawing/2014/main" id="{87A8A473-6D82-77B9-76BB-28847F783A49}"/>
              </a:ext>
            </a:extLst>
          </p:cNvPr>
          <p:cNvSpPr txBox="1"/>
          <p:nvPr/>
        </p:nvSpPr>
        <p:spPr>
          <a:xfrm>
            <a:off x="543174" y="2143607"/>
            <a:ext cx="1911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/>
              <a:t>Column Value Identification</a:t>
            </a:r>
          </a:p>
        </p:txBody>
      </p:sp>
      <p:sp>
        <p:nvSpPr>
          <p:cNvPr id="103" name="TextBox 189">
            <a:extLst>
              <a:ext uri="{FF2B5EF4-FFF2-40B4-BE49-F238E27FC236}">
                <a16:creationId xmlns:a16="http://schemas.microsoft.com/office/drawing/2014/main" id="{E6B78C3D-82EB-78C0-CCD7-42138E66E45D}"/>
              </a:ext>
            </a:extLst>
          </p:cNvPr>
          <p:cNvSpPr txBox="1"/>
          <p:nvPr/>
        </p:nvSpPr>
        <p:spPr>
          <a:xfrm>
            <a:off x="543175" y="2538822"/>
            <a:ext cx="21523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/>
              <a:t>Column Function Identification</a:t>
            </a:r>
          </a:p>
        </p:txBody>
      </p:sp>
      <p:sp>
        <p:nvSpPr>
          <p:cNvPr id="104" name="TextBox 190">
            <a:extLst>
              <a:ext uri="{FF2B5EF4-FFF2-40B4-BE49-F238E27FC236}">
                <a16:creationId xmlns:a16="http://schemas.microsoft.com/office/drawing/2014/main" id="{1EC18F74-6C9B-C4FB-1570-47380AB28226}"/>
              </a:ext>
            </a:extLst>
          </p:cNvPr>
          <p:cNvSpPr txBox="1"/>
          <p:nvPr/>
        </p:nvSpPr>
        <p:spPr>
          <a:xfrm>
            <a:off x="550557" y="2926550"/>
            <a:ext cx="21523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/>
              <a:t>SQL Generation</a:t>
            </a:r>
          </a:p>
        </p:txBody>
      </p:sp>
      <p:sp>
        <p:nvSpPr>
          <p:cNvPr id="105" name="TextBox 191">
            <a:extLst>
              <a:ext uri="{FF2B5EF4-FFF2-40B4-BE49-F238E27FC236}">
                <a16:creationId xmlns:a16="http://schemas.microsoft.com/office/drawing/2014/main" id="{8EC9E8B4-F23C-3823-2E3A-EE427C50EFCC}"/>
              </a:ext>
            </a:extLst>
          </p:cNvPr>
          <p:cNvSpPr txBox="1"/>
          <p:nvPr/>
        </p:nvSpPr>
        <p:spPr>
          <a:xfrm>
            <a:off x="548305" y="3314075"/>
            <a:ext cx="21523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/>
              <a:t>SQL Revision</a:t>
            </a:r>
          </a:p>
        </p:txBody>
      </p:sp>
      <p:sp>
        <p:nvSpPr>
          <p:cNvPr id="106" name="TextBox 192">
            <a:extLst>
              <a:ext uri="{FF2B5EF4-FFF2-40B4-BE49-F238E27FC236}">
                <a16:creationId xmlns:a16="http://schemas.microsoft.com/office/drawing/2014/main" id="{BD9502C6-992C-FE3A-06D0-792AA948EBA4}"/>
              </a:ext>
            </a:extLst>
          </p:cNvPr>
          <p:cNvSpPr txBox="1"/>
          <p:nvPr/>
        </p:nvSpPr>
        <p:spPr>
          <a:xfrm>
            <a:off x="552587" y="3683326"/>
            <a:ext cx="21523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/>
              <a:t>Termination</a:t>
            </a:r>
          </a:p>
        </p:txBody>
      </p:sp>
      <p:sp>
        <p:nvSpPr>
          <p:cNvPr id="107" name="Rectangle 197">
            <a:extLst>
              <a:ext uri="{FF2B5EF4-FFF2-40B4-BE49-F238E27FC236}">
                <a16:creationId xmlns:a16="http://schemas.microsoft.com/office/drawing/2014/main" id="{1DC1574F-456E-FEE6-A94B-15D213D46E27}"/>
              </a:ext>
            </a:extLst>
          </p:cNvPr>
          <p:cNvSpPr/>
          <p:nvPr/>
        </p:nvSpPr>
        <p:spPr>
          <a:xfrm>
            <a:off x="105106" y="1257294"/>
            <a:ext cx="2523253" cy="27645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8" name="Diamond 2">
            <a:extLst>
              <a:ext uri="{FF2B5EF4-FFF2-40B4-BE49-F238E27FC236}">
                <a16:creationId xmlns:a16="http://schemas.microsoft.com/office/drawing/2014/main" id="{0C1AB3E9-FBCA-3ECA-8DFB-46BC7275C775}"/>
              </a:ext>
            </a:extLst>
          </p:cNvPr>
          <p:cNvSpPr/>
          <p:nvPr/>
        </p:nvSpPr>
        <p:spPr>
          <a:xfrm>
            <a:off x="261865" y="1341321"/>
            <a:ext cx="314012" cy="314012"/>
          </a:xfrm>
          <a:prstGeom prst="diamond">
            <a:avLst/>
          </a:prstGeom>
          <a:solidFill>
            <a:srgbClr val="FFB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71">
                <a:extLst>
                  <a:ext uri="{FF2B5EF4-FFF2-40B4-BE49-F238E27FC236}">
                    <a16:creationId xmlns:a16="http://schemas.microsoft.com/office/drawing/2014/main" id="{B227E174-1D46-A43E-9919-2E12F29122E1}"/>
                  </a:ext>
                </a:extLst>
              </p:cNvPr>
              <p:cNvSpPr txBox="1"/>
              <p:nvPr/>
            </p:nvSpPr>
            <p:spPr>
              <a:xfrm>
                <a:off x="229435" y="1318378"/>
                <a:ext cx="39953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CN" sz="1400"/>
              </a:p>
            </p:txBody>
          </p:sp>
        </mc:Choice>
        <mc:Fallback xmlns="">
          <p:sp>
            <p:nvSpPr>
              <p:cNvPr id="109" name="TextBox 171">
                <a:extLst>
                  <a:ext uri="{FF2B5EF4-FFF2-40B4-BE49-F238E27FC236}">
                    <a16:creationId xmlns:a16="http://schemas.microsoft.com/office/drawing/2014/main" id="{B227E174-1D46-A43E-9919-2E12F2912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5" y="1318378"/>
                <a:ext cx="399532" cy="30777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Diamond 4">
            <a:extLst>
              <a:ext uri="{FF2B5EF4-FFF2-40B4-BE49-F238E27FC236}">
                <a16:creationId xmlns:a16="http://schemas.microsoft.com/office/drawing/2014/main" id="{270D0B1E-06A3-4CA1-F44A-7CAA35DDAFCC}"/>
              </a:ext>
            </a:extLst>
          </p:cNvPr>
          <p:cNvSpPr/>
          <p:nvPr/>
        </p:nvSpPr>
        <p:spPr>
          <a:xfrm>
            <a:off x="261865" y="1733753"/>
            <a:ext cx="314012" cy="314012"/>
          </a:xfrm>
          <a:prstGeom prst="diamond">
            <a:avLst/>
          </a:prstGeom>
          <a:solidFill>
            <a:srgbClr val="FFB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1" name="Diamond 5">
            <a:extLst>
              <a:ext uri="{FF2B5EF4-FFF2-40B4-BE49-F238E27FC236}">
                <a16:creationId xmlns:a16="http://schemas.microsoft.com/office/drawing/2014/main" id="{B0CB8353-B572-882B-F638-44FEA402EF4D}"/>
              </a:ext>
            </a:extLst>
          </p:cNvPr>
          <p:cNvSpPr/>
          <p:nvPr/>
        </p:nvSpPr>
        <p:spPr>
          <a:xfrm>
            <a:off x="261865" y="2111764"/>
            <a:ext cx="314012" cy="314012"/>
          </a:xfrm>
          <a:prstGeom prst="diamond">
            <a:avLst/>
          </a:prstGeom>
          <a:solidFill>
            <a:srgbClr val="FFB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2" name="Diamond 6">
            <a:extLst>
              <a:ext uri="{FF2B5EF4-FFF2-40B4-BE49-F238E27FC236}">
                <a16:creationId xmlns:a16="http://schemas.microsoft.com/office/drawing/2014/main" id="{1068A3BF-73E4-F835-2E9F-5F5ADBC2EE0F}"/>
              </a:ext>
            </a:extLst>
          </p:cNvPr>
          <p:cNvSpPr/>
          <p:nvPr/>
        </p:nvSpPr>
        <p:spPr>
          <a:xfrm>
            <a:off x="261662" y="2512591"/>
            <a:ext cx="314012" cy="314012"/>
          </a:xfrm>
          <a:prstGeom prst="diamond">
            <a:avLst/>
          </a:prstGeom>
          <a:solidFill>
            <a:srgbClr val="FFB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3" name="Diamond 12">
            <a:extLst>
              <a:ext uri="{FF2B5EF4-FFF2-40B4-BE49-F238E27FC236}">
                <a16:creationId xmlns:a16="http://schemas.microsoft.com/office/drawing/2014/main" id="{B80EBBCB-E250-A657-D4EF-AA964B151A34}"/>
              </a:ext>
            </a:extLst>
          </p:cNvPr>
          <p:cNvSpPr/>
          <p:nvPr/>
        </p:nvSpPr>
        <p:spPr>
          <a:xfrm>
            <a:off x="260714" y="2896384"/>
            <a:ext cx="314012" cy="314012"/>
          </a:xfrm>
          <a:prstGeom prst="diamond">
            <a:avLst/>
          </a:prstGeom>
          <a:solidFill>
            <a:srgbClr val="FFB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4" name="Diamond 13">
            <a:extLst>
              <a:ext uri="{FF2B5EF4-FFF2-40B4-BE49-F238E27FC236}">
                <a16:creationId xmlns:a16="http://schemas.microsoft.com/office/drawing/2014/main" id="{B0176001-7C0E-EECF-999C-EA25738F0177}"/>
              </a:ext>
            </a:extLst>
          </p:cNvPr>
          <p:cNvSpPr/>
          <p:nvPr/>
        </p:nvSpPr>
        <p:spPr>
          <a:xfrm>
            <a:off x="258007" y="3282600"/>
            <a:ext cx="314012" cy="314012"/>
          </a:xfrm>
          <a:prstGeom prst="diamond">
            <a:avLst/>
          </a:prstGeom>
          <a:solidFill>
            <a:srgbClr val="FFB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5" name="Diamond 14">
            <a:extLst>
              <a:ext uri="{FF2B5EF4-FFF2-40B4-BE49-F238E27FC236}">
                <a16:creationId xmlns:a16="http://schemas.microsoft.com/office/drawing/2014/main" id="{A4EE839C-6452-759C-A693-6EB4A89D7228}"/>
              </a:ext>
            </a:extLst>
          </p:cNvPr>
          <p:cNvSpPr/>
          <p:nvPr/>
        </p:nvSpPr>
        <p:spPr>
          <a:xfrm>
            <a:off x="267689" y="3652297"/>
            <a:ext cx="314012" cy="314012"/>
          </a:xfrm>
          <a:prstGeom prst="diamond">
            <a:avLst/>
          </a:prstGeom>
          <a:solidFill>
            <a:srgbClr val="FFB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73">
                <a:extLst>
                  <a:ext uri="{FF2B5EF4-FFF2-40B4-BE49-F238E27FC236}">
                    <a16:creationId xmlns:a16="http://schemas.microsoft.com/office/drawing/2014/main" id="{1C3E376A-677C-5A6D-3761-D076504B8525}"/>
                  </a:ext>
                </a:extLst>
              </p:cNvPr>
              <p:cNvSpPr txBox="1"/>
              <p:nvPr/>
            </p:nvSpPr>
            <p:spPr>
              <a:xfrm>
                <a:off x="229435" y="1709158"/>
                <a:ext cx="3995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CN" sz="1400"/>
              </a:p>
            </p:txBody>
          </p:sp>
        </mc:Choice>
        <mc:Fallback xmlns="">
          <p:sp>
            <p:nvSpPr>
              <p:cNvPr id="116" name="TextBox 173">
                <a:extLst>
                  <a:ext uri="{FF2B5EF4-FFF2-40B4-BE49-F238E27FC236}">
                    <a16:creationId xmlns:a16="http://schemas.microsoft.com/office/drawing/2014/main" id="{1C3E376A-677C-5A6D-3761-D076504B8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5" y="1709158"/>
                <a:ext cx="399532" cy="30777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76">
                <a:extLst>
                  <a:ext uri="{FF2B5EF4-FFF2-40B4-BE49-F238E27FC236}">
                    <a16:creationId xmlns:a16="http://schemas.microsoft.com/office/drawing/2014/main" id="{59EA5131-0495-83B2-2AAD-CA8DF4114321}"/>
                  </a:ext>
                </a:extLst>
              </p:cNvPr>
              <p:cNvSpPr txBox="1"/>
              <p:nvPr/>
            </p:nvSpPr>
            <p:spPr>
              <a:xfrm>
                <a:off x="225253" y="2093547"/>
                <a:ext cx="3995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CN" sz="1400"/>
              </a:p>
            </p:txBody>
          </p:sp>
        </mc:Choice>
        <mc:Fallback xmlns="">
          <p:sp>
            <p:nvSpPr>
              <p:cNvPr id="117" name="TextBox 176">
                <a:extLst>
                  <a:ext uri="{FF2B5EF4-FFF2-40B4-BE49-F238E27FC236}">
                    <a16:creationId xmlns:a16="http://schemas.microsoft.com/office/drawing/2014/main" id="{59EA5131-0495-83B2-2AAD-CA8DF4114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53" y="2093547"/>
                <a:ext cx="399532" cy="30777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78">
                <a:extLst>
                  <a:ext uri="{FF2B5EF4-FFF2-40B4-BE49-F238E27FC236}">
                    <a16:creationId xmlns:a16="http://schemas.microsoft.com/office/drawing/2014/main" id="{B1258C62-C899-67E9-5BDE-0C6CCB7B3E07}"/>
                  </a:ext>
                </a:extLst>
              </p:cNvPr>
              <p:cNvSpPr txBox="1"/>
              <p:nvPr/>
            </p:nvSpPr>
            <p:spPr>
              <a:xfrm>
                <a:off x="229435" y="2496743"/>
                <a:ext cx="3995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CN" sz="1400"/>
              </a:p>
            </p:txBody>
          </p:sp>
        </mc:Choice>
        <mc:Fallback xmlns="">
          <p:sp>
            <p:nvSpPr>
              <p:cNvPr id="118" name="TextBox 178">
                <a:extLst>
                  <a:ext uri="{FF2B5EF4-FFF2-40B4-BE49-F238E27FC236}">
                    <a16:creationId xmlns:a16="http://schemas.microsoft.com/office/drawing/2014/main" id="{B1258C62-C899-67E9-5BDE-0C6CCB7B3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5" y="2496743"/>
                <a:ext cx="399532" cy="307777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81">
                <a:extLst>
                  <a:ext uri="{FF2B5EF4-FFF2-40B4-BE49-F238E27FC236}">
                    <a16:creationId xmlns:a16="http://schemas.microsoft.com/office/drawing/2014/main" id="{3B860572-461C-A4D1-C61B-D7BB9165F26B}"/>
                  </a:ext>
                </a:extLst>
              </p:cNvPr>
              <p:cNvSpPr txBox="1"/>
              <p:nvPr/>
            </p:nvSpPr>
            <p:spPr>
              <a:xfrm>
                <a:off x="229500" y="2868716"/>
                <a:ext cx="3995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CN" sz="1400"/>
              </a:p>
            </p:txBody>
          </p:sp>
        </mc:Choice>
        <mc:Fallback xmlns="">
          <p:sp>
            <p:nvSpPr>
              <p:cNvPr id="119" name="TextBox 181">
                <a:extLst>
                  <a:ext uri="{FF2B5EF4-FFF2-40B4-BE49-F238E27FC236}">
                    <a16:creationId xmlns:a16="http://schemas.microsoft.com/office/drawing/2014/main" id="{3B860572-461C-A4D1-C61B-D7BB9165F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00" y="2868716"/>
                <a:ext cx="399532" cy="30777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83">
                <a:extLst>
                  <a:ext uri="{FF2B5EF4-FFF2-40B4-BE49-F238E27FC236}">
                    <a16:creationId xmlns:a16="http://schemas.microsoft.com/office/drawing/2014/main" id="{7A10397E-7998-8447-C81C-054E894A3340}"/>
                  </a:ext>
                </a:extLst>
              </p:cNvPr>
              <p:cNvSpPr txBox="1"/>
              <p:nvPr/>
            </p:nvSpPr>
            <p:spPr>
              <a:xfrm>
                <a:off x="225199" y="3254994"/>
                <a:ext cx="3995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CN" sz="1400"/>
              </a:p>
            </p:txBody>
          </p:sp>
        </mc:Choice>
        <mc:Fallback xmlns="">
          <p:sp>
            <p:nvSpPr>
              <p:cNvPr id="120" name="TextBox 183">
                <a:extLst>
                  <a:ext uri="{FF2B5EF4-FFF2-40B4-BE49-F238E27FC236}">
                    <a16:creationId xmlns:a16="http://schemas.microsoft.com/office/drawing/2014/main" id="{7A10397E-7998-8447-C81C-054E894A3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99" y="3254994"/>
                <a:ext cx="399532" cy="30777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85">
                <a:extLst>
                  <a:ext uri="{FF2B5EF4-FFF2-40B4-BE49-F238E27FC236}">
                    <a16:creationId xmlns:a16="http://schemas.microsoft.com/office/drawing/2014/main" id="{118A60C7-BB99-F6B2-E848-4ACC967D8757}"/>
                  </a:ext>
                </a:extLst>
              </p:cNvPr>
              <p:cNvSpPr txBox="1"/>
              <p:nvPr/>
            </p:nvSpPr>
            <p:spPr>
              <a:xfrm>
                <a:off x="226190" y="3651336"/>
                <a:ext cx="3995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CN" sz="1400"/>
              </a:p>
            </p:txBody>
          </p:sp>
        </mc:Choice>
        <mc:Fallback xmlns="">
          <p:sp>
            <p:nvSpPr>
              <p:cNvPr id="121" name="TextBox 185">
                <a:extLst>
                  <a:ext uri="{FF2B5EF4-FFF2-40B4-BE49-F238E27FC236}">
                    <a16:creationId xmlns:a16="http://schemas.microsoft.com/office/drawing/2014/main" id="{118A60C7-BB99-F6B2-E848-4ACC967D8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90" y="3651336"/>
                <a:ext cx="399532" cy="30777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TextBox 37">
            <a:extLst>
              <a:ext uri="{FF2B5EF4-FFF2-40B4-BE49-F238E27FC236}">
                <a16:creationId xmlns:a16="http://schemas.microsoft.com/office/drawing/2014/main" id="{217304B5-67D8-8A1A-6F9C-23D52B884002}"/>
              </a:ext>
            </a:extLst>
          </p:cNvPr>
          <p:cNvSpPr txBox="1"/>
          <p:nvPr/>
        </p:nvSpPr>
        <p:spPr>
          <a:xfrm>
            <a:off x="573681" y="927279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i="1" dirty="0">
                <a:latin typeface="Avenir Next" panose="020B0503020202020204" pitchFamily="34" charset="0"/>
              </a:rPr>
              <a:t>Action</a:t>
            </a:r>
            <a:r>
              <a:rPr lang="zh-CN" altLang="en-US" b="1" i="1" dirty="0">
                <a:latin typeface="Avenir Next" panose="020B0503020202020204" pitchFamily="34" charset="0"/>
              </a:rPr>
              <a:t> </a:t>
            </a:r>
            <a:r>
              <a:rPr lang="en-US" altLang="zh-CN" b="1" i="1" dirty="0">
                <a:latin typeface="Avenir Next" panose="020B0503020202020204" pitchFamily="34" charset="0"/>
              </a:rPr>
              <a:t>Space</a:t>
            </a:r>
            <a:endParaRPr lang="en-CN" b="1" i="1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2" grpId="0"/>
      <p:bldP spid="53" grpId="0"/>
      <p:bldP spid="54" grpId="1"/>
      <p:bldP spid="60" grpId="0"/>
      <p:bldP spid="62" grpId="0" animBg="1"/>
      <p:bldP spid="63" grpId="0" animBg="1"/>
      <p:bldP spid="64" grpId="0"/>
      <p:bldP spid="72" grpId="0"/>
      <p:bldP spid="80" grpId="0" animBg="1"/>
      <p:bldP spid="97" grpId="0" animBg="1"/>
      <p:bldP spid="98" grpId="0"/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90399-4C8C-39A2-891D-7DAF6B08D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EF197C-4ADF-78CF-82B0-A712099AE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LLM-as-Action-Model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92E21-BF2A-FE3C-CDFE-C8E0EB12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t>18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3B5634-36B8-4AAD-99E4-F2B83949E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02" y="1181172"/>
            <a:ext cx="6202680" cy="565622"/>
          </a:xfrm>
          <a:prstGeom prst="rect">
            <a:avLst/>
          </a:prstGeom>
        </p:spPr>
      </p:pic>
      <p:sp>
        <p:nvSpPr>
          <p:cNvPr id="8" name="Diamond 18">
            <a:extLst>
              <a:ext uri="{FF2B5EF4-FFF2-40B4-BE49-F238E27FC236}">
                <a16:creationId xmlns:a16="http://schemas.microsoft.com/office/drawing/2014/main" id="{959EB73C-57EF-30DA-5D36-5EF2713C4894}"/>
              </a:ext>
            </a:extLst>
          </p:cNvPr>
          <p:cNvSpPr/>
          <p:nvPr/>
        </p:nvSpPr>
        <p:spPr>
          <a:xfrm>
            <a:off x="1126444" y="3969501"/>
            <a:ext cx="314012" cy="314012"/>
          </a:xfrm>
          <a:prstGeom prst="diamond">
            <a:avLst/>
          </a:prstGeom>
          <a:solidFill>
            <a:srgbClr val="FFB8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9" name="Group 231">
            <a:extLst>
              <a:ext uri="{FF2B5EF4-FFF2-40B4-BE49-F238E27FC236}">
                <a16:creationId xmlns:a16="http://schemas.microsoft.com/office/drawing/2014/main" id="{FEC014ED-CD03-5F56-1871-DD31F59FAB15}"/>
              </a:ext>
            </a:extLst>
          </p:cNvPr>
          <p:cNvGrpSpPr/>
          <p:nvPr/>
        </p:nvGrpSpPr>
        <p:grpSpPr>
          <a:xfrm>
            <a:off x="838200" y="2411782"/>
            <a:ext cx="2582359" cy="2402062"/>
            <a:chOff x="593354" y="3600533"/>
            <a:chExt cx="2582359" cy="2402062"/>
          </a:xfrm>
        </p:grpSpPr>
        <p:pic>
          <p:nvPicPr>
            <p:cNvPr id="10" name="Graphic 169">
              <a:extLst>
                <a:ext uri="{FF2B5EF4-FFF2-40B4-BE49-F238E27FC236}">
                  <a16:creationId xmlns:a16="http://schemas.microsoft.com/office/drawing/2014/main" id="{646C23C2-D0EE-283A-73DD-ECC2D83A6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56486" y="4988833"/>
              <a:ext cx="571500" cy="571500"/>
            </a:xfrm>
            <a:prstGeom prst="rect">
              <a:avLst/>
            </a:prstGeom>
          </p:spPr>
        </p:pic>
        <p:sp>
          <p:nvSpPr>
            <p:cNvPr id="11" name="Rectangle 202">
              <a:extLst>
                <a:ext uri="{FF2B5EF4-FFF2-40B4-BE49-F238E27FC236}">
                  <a16:creationId xmlns:a16="http://schemas.microsoft.com/office/drawing/2014/main" id="{81063A51-CAF7-C3DF-4B85-D640A4EA0A22}"/>
                </a:ext>
              </a:extLst>
            </p:cNvPr>
            <p:cNvSpPr/>
            <p:nvPr/>
          </p:nvSpPr>
          <p:spPr>
            <a:xfrm>
              <a:off x="619463" y="3600533"/>
              <a:ext cx="2504044" cy="24020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pic>
          <p:nvPicPr>
            <p:cNvPr id="12" name="Graphic 206">
              <a:extLst>
                <a:ext uri="{FF2B5EF4-FFF2-40B4-BE49-F238E27FC236}">
                  <a16:creationId xmlns:a16="http://schemas.microsoft.com/office/drawing/2014/main" id="{74350578-B780-7E48-003D-A65D75EBA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82656" y="3836747"/>
              <a:ext cx="519161" cy="519161"/>
            </a:xfrm>
            <a:prstGeom prst="rect">
              <a:avLst/>
            </a:prstGeom>
          </p:spPr>
        </p:pic>
        <p:pic>
          <p:nvPicPr>
            <p:cNvPr id="13" name="Graphic 208">
              <a:extLst>
                <a:ext uri="{FF2B5EF4-FFF2-40B4-BE49-F238E27FC236}">
                  <a16:creationId xmlns:a16="http://schemas.microsoft.com/office/drawing/2014/main" id="{30AF1A72-D6C0-234E-22C5-B5F287FBC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3638" y="3663069"/>
              <a:ext cx="692049" cy="692049"/>
            </a:xfrm>
            <a:prstGeom prst="rect">
              <a:avLst/>
            </a:prstGeom>
          </p:spPr>
        </p:pic>
        <p:pic>
          <p:nvPicPr>
            <p:cNvPr id="14" name="Graphic 210">
              <a:extLst>
                <a:ext uri="{FF2B5EF4-FFF2-40B4-BE49-F238E27FC236}">
                  <a16:creationId xmlns:a16="http://schemas.microsoft.com/office/drawing/2014/main" id="{7855273F-24B4-0188-68D1-B2E8E8A0D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368865" y="3766418"/>
              <a:ext cx="555854" cy="555854"/>
            </a:xfrm>
            <a:prstGeom prst="rect">
              <a:avLst/>
            </a:prstGeom>
          </p:spPr>
        </p:pic>
        <p:sp>
          <p:nvSpPr>
            <p:cNvPr id="15" name="TextBox 211">
              <a:extLst>
                <a:ext uri="{FF2B5EF4-FFF2-40B4-BE49-F238E27FC236}">
                  <a16:creationId xmlns:a16="http://schemas.microsoft.com/office/drawing/2014/main" id="{34C43331-7E4C-3FFF-718F-A149BAF729EF}"/>
                </a:ext>
              </a:extLst>
            </p:cNvPr>
            <p:cNvSpPr txBox="1"/>
            <p:nvPr/>
          </p:nvSpPr>
          <p:spPr>
            <a:xfrm>
              <a:off x="622370" y="4366156"/>
              <a:ext cx="8389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1100"/>
                <a:t>Question</a:t>
              </a:r>
            </a:p>
          </p:txBody>
        </p:sp>
        <p:sp>
          <p:nvSpPr>
            <p:cNvPr id="16" name="TextBox 212">
              <a:extLst>
                <a:ext uri="{FF2B5EF4-FFF2-40B4-BE49-F238E27FC236}">
                  <a16:creationId xmlns:a16="http://schemas.microsoft.com/office/drawing/2014/main" id="{F49B3818-9A0C-8C80-7291-0FB7113ECF52}"/>
                </a:ext>
              </a:extLst>
            </p:cNvPr>
            <p:cNvSpPr txBox="1"/>
            <p:nvPr/>
          </p:nvSpPr>
          <p:spPr>
            <a:xfrm>
              <a:off x="1404550" y="4366156"/>
              <a:ext cx="8389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1100"/>
                <a:t>Database</a:t>
              </a:r>
            </a:p>
          </p:txBody>
        </p:sp>
        <p:sp>
          <p:nvSpPr>
            <p:cNvPr id="17" name="TextBox 213">
              <a:extLst>
                <a:ext uri="{FF2B5EF4-FFF2-40B4-BE49-F238E27FC236}">
                  <a16:creationId xmlns:a16="http://schemas.microsoft.com/office/drawing/2014/main" id="{9B82EDC5-9434-9C58-B647-2C82FABDACA4}"/>
                </a:ext>
              </a:extLst>
            </p:cNvPr>
            <p:cNvSpPr txBox="1"/>
            <p:nvPr/>
          </p:nvSpPr>
          <p:spPr>
            <a:xfrm>
              <a:off x="2269457" y="4280386"/>
              <a:ext cx="8389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100"/>
                <a:t>Previous</a:t>
              </a:r>
            </a:p>
            <a:p>
              <a:pPr algn="ctr"/>
              <a:r>
                <a:rPr lang="en-CN" sz="1100"/>
                <a:t>Actions</a:t>
              </a:r>
            </a:p>
          </p:txBody>
        </p:sp>
        <p:sp>
          <p:nvSpPr>
            <p:cNvPr id="18" name="TextBox 221">
              <a:extLst>
                <a:ext uri="{FF2B5EF4-FFF2-40B4-BE49-F238E27FC236}">
                  <a16:creationId xmlns:a16="http://schemas.microsoft.com/office/drawing/2014/main" id="{B29C89FE-8128-63AB-7318-C95FDD82A6AA}"/>
                </a:ext>
              </a:extLst>
            </p:cNvPr>
            <p:cNvSpPr txBox="1"/>
            <p:nvPr/>
          </p:nvSpPr>
          <p:spPr>
            <a:xfrm>
              <a:off x="593354" y="5566845"/>
              <a:ext cx="896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100"/>
                <a:t>Action</a:t>
              </a:r>
            </a:p>
          </p:txBody>
        </p:sp>
        <p:sp>
          <p:nvSpPr>
            <p:cNvPr id="19" name="Right Brace 222">
              <a:extLst>
                <a:ext uri="{FF2B5EF4-FFF2-40B4-BE49-F238E27FC236}">
                  <a16:creationId xmlns:a16="http://schemas.microsoft.com/office/drawing/2014/main" id="{9F85065B-396F-85C9-0493-D8A1AF7F90F9}"/>
                </a:ext>
              </a:extLst>
            </p:cNvPr>
            <p:cNvSpPr/>
            <p:nvPr/>
          </p:nvSpPr>
          <p:spPr>
            <a:xfrm rot="5400000">
              <a:off x="1681058" y="3955189"/>
              <a:ext cx="239732" cy="173618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20" name="Straight Arrow Connector 223">
              <a:extLst>
                <a:ext uri="{FF2B5EF4-FFF2-40B4-BE49-F238E27FC236}">
                  <a16:creationId xmlns:a16="http://schemas.microsoft.com/office/drawing/2014/main" id="{319DE076-379C-CFF3-4D99-B3223410EE02}"/>
                </a:ext>
              </a:extLst>
            </p:cNvPr>
            <p:cNvCxnSpPr>
              <a:cxnSpLocks/>
              <a:stCxn id="24" idx="3"/>
              <a:endCxn id="10" idx="1"/>
            </p:cNvCxnSpPr>
            <p:nvPr/>
          </p:nvCxnSpPr>
          <p:spPr>
            <a:xfrm flipV="1">
              <a:off x="1238895" y="5274583"/>
              <a:ext cx="317591" cy="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26">
              <a:extLst>
                <a:ext uri="{FF2B5EF4-FFF2-40B4-BE49-F238E27FC236}">
                  <a16:creationId xmlns:a16="http://schemas.microsoft.com/office/drawing/2014/main" id="{10CDACF5-4485-A3E8-0F0D-101A4F3A2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708" y="5273616"/>
              <a:ext cx="338003" cy="9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27">
              <a:extLst>
                <a:ext uri="{FF2B5EF4-FFF2-40B4-BE49-F238E27FC236}">
                  <a16:creationId xmlns:a16="http://schemas.microsoft.com/office/drawing/2014/main" id="{178BE0F7-3EF2-52C5-4406-FE4841A832E8}"/>
                </a:ext>
              </a:extLst>
            </p:cNvPr>
            <p:cNvSpPr txBox="1"/>
            <p:nvPr/>
          </p:nvSpPr>
          <p:spPr>
            <a:xfrm>
              <a:off x="1340137" y="5571919"/>
              <a:ext cx="896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100"/>
                <a:t>LLM</a:t>
              </a:r>
            </a:p>
          </p:txBody>
        </p:sp>
        <p:sp>
          <p:nvSpPr>
            <p:cNvPr id="23" name="TextBox 228">
              <a:extLst>
                <a:ext uri="{FF2B5EF4-FFF2-40B4-BE49-F238E27FC236}">
                  <a16:creationId xmlns:a16="http://schemas.microsoft.com/office/drawing/2014/main" id="{08182894-483C-6194-A3DD-4438FA8D5C41}"/>
                </a:ext>
              </a:extLst>
            </p:cNvPr>
            <p:cNvSpPr txBox="1"/>
            <p:nvPr/>
          </p:nvSpPr>
          <p:spPr>
            <a:xfrm>
              <a:off x="2278751" y="5568104"/>
              <a:ext cx="896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100"/>
                <a:t>Next</a:t>
              </a:r>
              <a:r>
                <a:rPr lang="en-US" sz="1100" dirty="0"/>
                <a:t> </a:t>
              </a:r>
              <a:r>
                <a:rPr lang="en-CN" sz="1100"/>
                <a:t>State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20">
                  <a:extLst>
                    <a:ext uri="{FF2B5EF4-FFF2-40B4-BE49-F238E27FC236}">
                      <a16:creationId xmlns:a16="http://schemas.microsoft.com/office/drawing/2014/main" id="{9391AE17-4440-BC94-64BA-C89A7FFDB5EB}"/>
                    </a:ext>
                  </a:extLst>
                </p:cNvPr>
                <p:cNvSpPr txBox="1"/>
                <p:nvPr/>
              </p:nvSpPr>
              <p:spPr>
                <a:xfrm>
                  <a:off x="839363" y="5120741"/>
                  <a:ext cx="39953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N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CN" sz="1400"/>
                </a:p>
              </p:txBody>
            </p:sp>
          </mc:Choice>
          <mc:Fallback xmlns="">
            <p:sp>
              <p:nvSpPr>
                <p:cNvPr id="24" name="TextBox 220">
                  <a:extLst>
                    <a:ext uri="{FF2B5EF4-FFF2-40B4-BE49-F238E27FC236}">
                      <a16:creationId xmlns:a16="http://schemas.microsoft.com/office/drawing/2014/main" id="{9391AE17-4440-BC94-64BA-C89A7FFDB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363" y="5120741"/>
                  <a:ext cx="399532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Oval 1">
            <a:extLst>
              <a:ext uri="{FF2B5EF4-FFF2-40B4-BE49-F238E27FC236}">
                <a16:creationId xmlns:a16="http://schemas.microsoft.com/office/drawing/2014/main" id="{38AF462F-808E-FBF8-CDFA-11C4A7EBB91F}"/>
              </a:ext>
            </a:extLst>
          </p:cNvPr>
          <p:cNvSpPr/>
          <p:nvPr/>
        </p:nvSpPr>
        <p:spPr>
          <a:xfrm>
            <a:off x="2835502" y="3949754"/>
            <a:ext cx="283218" cy="305874"/>
          </a:xfrm>
          <a:prstGeom prst="ellipse">
            <a:avLst/>
          </a:prstGeom>
          <a:solidFill>
            <a:srgbClr val="398EE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5">
                <a:extLst>
                  <a:ext uri="{FF2B5EF4-FFF2-40B4-BE49-F238E27FC236}">
                    <a16:creationId xmlns:a16="http://schemas.microsoft.com/office/drawing/2014/main" id="{036B04E0-82A5-F84C-5496-E9D5BE77BE53}"/>
                  </a:ext>
                </a:extLst>
              </p:cNvPr>
              <p:cNvSpPr txBox="1"/>
              <p:nvPr/>
            </p:nvSpPr>
            <p:spPr>
              <a:xfrm>
                <a:off x="2772312" y="3945321"/>
                <a:ext cx="39953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CN" sz="1100"/>
              </a:p>
            </p:txBody>
          </p:sp>
        </mc:Choice>
        <mc:Fallback xmlns="">
          <p:sp>
            <p:nvSpPr>
              <p:cNvPr id="26" name="TextBox 15">
                <a:extLst>
                  <a:ext uri="{FF2B5EF4-FFF2-40B4-BE49-F238E27FC236}">
                    <a16:creationId xmlns:a16="http://schemas.microsoft.com/office/drawing/2014/main" id="{036B04E0-82A5-F84C-5496-E9D5BE77B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2312" y="3945321"/>
                <a:ext cx="399532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4593EE53-73D2-4778-9469-6A1130B705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3552" y="1977799"/>
            <a:ext cx="6135030" cy="48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6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A1CCF5-19AB-7D88-48B6-896CDCE5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/>
              <a:t>Text-to-SQL:</a:t>
            </a:r>
            <a:r>
              <a:rPr lang="zh-CN" altLang="en-US" sz="4000" dirty="0"/>
              <a:t> </a:t>
            </a:r>
            <a:r>
              <a:rPr lang="en-US" altLang="zh-CN" sz="4000" dirty="0"/>
              <a:t>Bridges</a:t>
            </a:r>
            <a:r>
              <a:rPr lang="zh-CN" altLang="en-US" sz="4000" dirty="0"/>
              <a:t> </a:t>
            </a:r>
            <a:r>
              <a:rPr lang="en-US" altLang="zh-CN" sz="4000" dirty="0"/>
              <a:t>Humans</a:t>
            </a:r>
            <a:r>
              <a:rPr lang="zh-CN" altLang="en-US" sz="4000" dirty="0"/>
              <a:t> </a:t>
            </a:r>
            <a:r>
              <a:rPr lang="en-US" altLang="zh-CN" sz="4000" dirty="0"/>
              <a:t>and</a:t>
            </a:r>
            <a:r>
              <a:rPr lang="zh-CN" altLang="en-US" sz="4000" dirty="0"/>
              <a:t> </a:t>
            </a:r>
            <a:r>
              <a:rPr lang="en-US" altLang="zh-CN" sz="4000" dirty="0"/>
              <a:t>Databases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2F47A0-3C17-FCB0-3005-AC20A8FCE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5" y="6402388"/>
            <a:ext cx="486963" cy="365125"/>
          </a:xfrm>
        </p:spPr>
        <p:txBody>
          <a:bodyPr/>
          <a:lstStyle/>
          <a:p>
            <a:fld id="{1A555381-9BA3-9543-9FC3-0B4BD9DA0727}" type="slidenum">
              <a:rPr kumimoji="1" lang="zh-CN" altLang="en-US" smtClean="0"/>
              <a:t>1</a:t>
            </a:fld>
            <a:endParaRPr kumimoji="1" lang="zh-CN" altLang="en-US"/>
          </a:p>
        </p:txBody>
      </p:sp>
      <p:pic>
        <p:nvPicPr>
          <p:cNvPr id="23" name="图片 22" descr="图标&#10;&#10;描述已自动生成">
            <a:extLst>
              <a:ext uri="{FF2B5EF4-FFF2-40B4-BE49-F238E27FC236}">
                <a16:creationId xmlns:a16="http://schemas.microsoft.com/office/drawing/2014/main" id="{BA5EA5C4-4173-F685-8553-C87FAC3C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57" y="1229263"/>
            <a:ext cx="1164317" cy="1164317"/>
          </a:xfrm>
          <a:prstGeom prst="rect">
            <a:avLst/>
          </a:prstGeom>
        </p:spPr>
      </p:pic>
      <p:pic>
        <p:nvPicPr>
          <p:cNvPr id="24" name="图片 23" descr="形状&#10;&#10;低可信度描述已自动生成">
            <a:extLst>
              <a:ext uri="{FF2B5EF4-FFF2-40B4-BE49-F238E27FC236}">
                <a16:creationId xmlns:a16="http://schemas.microsoft.com/office/drawing/2014/main" id="{9C3FBF9B-67C7-00BB-4044-B4C5F4D53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713" y="5528585"/>
            <a:ext cx="1163029" cy="1163029"/>
          </a:xfrm>
          <a:prstGeom prst="rect">
            <a:avLst/>
          </a:prstGeom>
        </p:spPr>
      </p:pic>
      <p:sp>
        <p:nvSpPr>
          <p:cNvPr id="25" name="圆角矩形 24">
            <a:extLst>
              <a:ext uri="{FF2B5EF4-FFF2-40B4-BE49-F238E27FC236}">
                <a16:creationId xmlns:a16="http://schemas.microsoft.com/office/drawing/2014/main" id="{CD88B94D-66C2-448A-F0C4-E8F2E4093213}"/>
              </a:ext>
            </a:extLst>
          </p:cNvPr>
          <p:cNvSpPr/>
          <p:nvPr/>
        </p:nvSpPr>
        <p:spPr>
          <a:xfrm>
            <a:off x="2944005" y="1325832"/>
            <a:ext cx="3038499" cy="9630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" altLang="zh-CN" dirty="0">
                <a:solidFill>
                  <a:srgbClr val="000000"/>
                </a:solidFill>
                <a:effectLst/>
                <a:latin typeface="Times New Roman"/>
                <a:ea typeface="微软雅黑"/>
                <a:cs typeface="Times New Roman"/>
                <a:sym typeface="Times New Roman" panose="02020603050405020304" pitchFamily="18" charset="0"/>
              </a:rPr>
              <a:t>Who are the three youngest winners across all matches? And their ranks?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FDED2A1-A0DA-F72E-BC43-F5869944ED10}"/>
              </a:ext>
            </a:extLst>
          </p:cNvPr>
          <p:cNvSpPr txBox="1"/>
          <p:nvPr/>
        </p:nvSpPr>
        <p:spPr>
          <a:xfrm>
            <a:off x="1444957" y="2407739"/>
            <a:ext cx="101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Users</a:t>
            </a:r>
            <a:endParaRPr lang="zh-CN" altLang="en-US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24C2524-3C4F-D904-E742-3C57C81F4BF9}"/>
              </a:ext>
            </a:extLst>
          </p:cNvPr>
          <p:cNvSpPr txBox="1"/>
          <p:nvPr/>
        </p:nvSpPr>
        <p:spPr>
          <a:xfrm>
            <a:off x="3142366" y="2291828"/>
            <a:ext cx="1239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NL</a:t>
            </a:r>
            <a:r>
              <a:rPr lang="zh-CN" altLang="en-US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Query</a:t>
            </a:r>
            <a:endParaRPr lang="zh-CN" altLang="en-US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CC13525-B223-1114-9D37-32283A2CD530}"/>
              </a:ext>
            </a:extLst>
          </p:cNvPr>
          <p:cNvSpPr txBox="1"/>
          <p:nvPr/>
        </p:nvSpPr>
        <p:spPr>
          <a:xfrm>
            <a:off x="2944005" y="3261596"/>
            <a:ext cx="4702448" cy="821554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Text-to-SQL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en-US" altLang="zh-C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Model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1A1DC1ED-A249-B9AE-0532-21174D225639}"/>
              </a:ext>
            </a:extLst>
          </p:cNvPr>
          <p:cNvSpPr/>
          <p:nvPr/>
        </p:nvSpPr>
        <p:spPr>
          <a:xfrm>
            <a:off x="2944004" y="4472667"/>
            <a:ext cx="4702449" cy="7208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SELECT </a:t>
            </a:r>
            <a:r>
              <a:rPr lang="en" altLang="zh-C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winner_name</a:t>
            </a:r>
            <a:r>
              <a:rPr lang="en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" altLang="zh-C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winner_rank</a:t>
            </a:r>
            <a:r>
              <a:rPr lang="en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FROM matches ORDER BY </a:t>
            </a:r>
            <a:r>
              <a:rPr lang="en" altLang="zh-C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winner_age</a:t>
            </a:r>
            <a:r>
              <a:rPr lang="en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LIMIT 3</a:t>
            </a:r>
          </a:p>
        </p:txBody>
      </p: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5DFB4259-F7D7-3CC7-47D0-4E912C637481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 flipV="1">
            <a:off x="2609274" y="1807369"/>
            <a:ext cx="334731" cy="40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841B6E95-0E2A-2494-CD21-19E8F19E1C6F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463255" y="2288905"/>
            <a:ext cx="0" cy="963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56756627-E93E-86FC-0ED0-30F758D5197E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5295229" y="4083150"/>
            <a:ext cx="0" cy="3895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CE3F8F20-1208-118A-E8D4-A586C3FF72AD}"/>
              </a:ext>
            </a:extLst>
          </p:cNvPr>
          <p:cNvSpPr txBox="1"/>
          <p:nvPr/>
        </p:nvSpPr>
        <p:spPr>
          <a:xfrm>
            <a:off x="2378466" y="4606210"/>
            <a:ext cx="652101" cy="375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SQL</a:t>
            </a:r>
            <a:endParaRPr lang="zh-CN" altLang="en-US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4" name="图片 33" descr="形状&#10;&#10;低可信度描述已自动生成">
            <a:extLst>
              <a:ext uri="{FF2B5EF4-FFF2-40B4-BE49-F238E27FC236}">
                <a16:creationId xmlns:a16="http://schemas.microsoft.com/office/drawing/2014/main" id="{95D8E4A3-ED62-70B9-F1FD-AF19F590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596" y="1302748"/>
            <a:ext cx="986157" cy="986157"/>
          </a:xfrm>
          <a:prstGeom prst="rect">
            <a:avLst/>
          </a:prstGeom>
        </p:spPr>
      </p:pic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D1913DF8-A5C9-CC51-CDF7-153FFD0BD3A2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7008675" y="2288905"/>
            <a:ext cx="0" cy="9726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79B59C56-6684-8423-1667-B960FB695EC7}"/>
              </a:ext>
            </a:extLst>
          </p:cNvPr>
          <p:cNvSpPr txBox="1"/>
          <p:nvPr/>
        </p:nvSpPr>
        <p:spPr>
          <a:xfrm>
            <a:off x="5557610" y="2269239"/>
            <a:ext cx="151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DB</a:t>
            </a:r>
            <a:r>
              <a:rPr lang="zh-CN" altLang="en-US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Information</a:t>
            </a:r>
            <a:endParaRPr lang="zh-CN" altLang="en-US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9093DC30-5BDA-FD47-9EC5-94AC901746C8}"/>
              </a:ext>
            </a:extLst>
          </p:cNvPr>
          <p:cNvCxnSpPr>
            <a:cxnSpLocks/>
            <a:stCxn id="29" idx="2"/>
            <a:endCxn id="24" idx="0"/>
          </p:cNvCxnSpPr>
          <p:nvPr/>
        </p:nvCxnSpPr>
        <p:spPr>
          <a:xfrm flipH="1">
            <a:off x="5295228" y="5193538"/>
            <a:ext cx="1" cy="335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肘形连接符 37">
            <a:extLst>
              <a:ext uri="{FF2B5EF4-FFF2-40B4-BE49-F238E27FC236}">
                <a16:creationId xmlns:a16="http://schemas.microsoft.com/office/drawing/2014/main" id="{05192D20-D60D-E5B2-B09E-479B9C494CE5}"/>
              </a:ext>
            </a:extLst>
          </p:cNvPr>
          <p:cNvCxnSpPr>
            <a:cxnSpLocks/>
            <a:stCxn id="24" idx="1"/>
            <a:endCxn id="26" idx="2"/>
          </p:cNvCxnSpPr>
          <p:nvPr/>
        </p:nvCxnSpPr>
        <p:spPr>
          <a:xfrm rot="10800000">
            <a:off x="1952957" y="2777072"/>
            <a:ext cx="2760756" cy="3333029"/>
          </a:xfrm>
          <a:prstGeom prst="bentConnector2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BCAED019-79F4-3B55-2BC7-34A4034BB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109128"/>
              </p:ext>
            </p:extLst>
          </p:nvPr>
        </p:nvGraphicFramePr>
        <p:xfrm>
          <a:off x="514499" y="5168889"/>
          <a:ext cx="226214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28">
                  <a:extLst>
                    <a:ext uri="{9D8B030D-6E8A-4147-A177-3AD203B41FA5}">
                      <a16:colId xmlns:a16="http://schemas.microsoft.com/office/drawing/2014/main" val="2027870623"/>
                    </a:ext>
                  </a:extLst>
                </a:gridCol>
                <a:gridCol w="452428">
                  <a:extLst>
                    <a:ext uri="{9D8B030D-6E8A-4147-A177-3AD203B41FA5}">
                      <a16:colId xmlns:a16="http://schemas.microsoft.com/office/drawing/2014/main" val="3244183973"/>
                    </a:ext>
                  </a:extLst>
                </a:gridCol>
                <a:gridCol w="452428">
                  <a:extLst>
                    <a:ext uri="{9D8B030D-6E8A-4147-A177-3AD203B41FA5}">
                      <a16:colId xmlns:a16="http://schemas.microsoft.com/office/drawing/2014/main" val="3067432018"/>
                    </a:ext>
                  </a:extLst>
                </a:gridCol>
                <a:gridCol w="452428">
                  <a:extLst>
                    <a:ext uri="{9D8B030D-6E8A-4147-A177-3AD203B41FA5}">
                      <a16:colId xmlns:a16="http://schemas.microsoft.com/office/drawing/2014/main" val="4233540762"/>
                    </a:ext>
                  </a:extLst>
                </a:gridCol>
                <a:gridCol w="452428">
                  <a:extLst>
                    <a:ext uri="{9D8B030D-6E8A-4147-A177-3AD203B41FA5}">
                      <a16:colId xmlns:a16="http://schemas.microsoft.com/office/drawing/2014/main" val="2715964715"/>
                    </a:ext>
                  </a:extLst>
                </a:gridCol>
              </a:tblGrid>
              <a:tr h="363139"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590457"/>
                  </a:ext>
                </a:extLst>
              </a:tr>
              <a:tr h="363139"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850662"/>
                  </a:ext>
                </a:extLst>
              </a:tr>
              <a:tr h="363139"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550980"/>
                  </a:ext>
                </a:extLst>
              </a:tr>
              <a:tr h="363139"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39862"/>
                  </a:ext>
                </a:extLst>
              </a:tr>
            </a:tbl>
          </a:graphicData>
        </a:graphic>
      </p:graphicFrame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436EA250-FD34-62BC-12EF-F60A03A9D7F0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1952956" y="4793770"/>
            <a:ext cx="425510" cy="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0A050D43-E5C0-C53C-0492-F5EB7C815D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8967"/>
          <a:stretch/>
        </p:blipFill>
        <p:spPr>
          <a:xfrm>
            <a:off x="8386272" y="1468722"/>
            <a:ext cx="2411926" cy="16010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95070D-C1FA-03CD-18DC-085F50E477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147" r="37324"/>
          <a:stretch/>
        </p:blipFill>
        <p:spPr>
          <a:xfrm>
            <a:off x="8366939" y="3232068"/>
            <a:ext cx="2450592" cy="16010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E30A8A-1B5A-398B-5F41-5112AE4B9C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385"/>
          <a:stretch/>
        </p:blipFill>
        <p:spPr>
          <a:xfrm>
            <a:off x="8301730" y="4995414"/>
            <a:ext cx="2581009" cy="1452026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5D1E368E-ABF6-C98F-6884-2D47E92F7FA6}"/>
              </a:ext>
            </a:extLst>
          </p:cNvPr>
          <p:cNvSpPr/>
          <p:nvPr/>
        </p:nvSpPr>
        <p:spPr>
          <a:xfrm>
            <a:off x="8223653" y="1343818"/>
            <a:ext cx="2770632" cy="5288111"/>
          </a:xfrm>
          <a:prstGeom prst="roundRect">
            <a:avLst>
              <a:gd name="adj" fmla="val 8086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DCC5A8AE-AF8F-972C-493B-F24D77558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602910" y="3359314"/>
            <a:ext cx="626118" cy="6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37E8D0-6E1F-C343-704F-BE209CE23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095"/>
            <a:ext cx="11020124" cy="25726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" altLang="zh-CN" b="1" dirty="0">
                <a:solidFill>
                  <a:srgbClr val="C00000"/>
                </a:solidFill>
              </a:rPr>
              <a:t>Q</a:t>
            </a:r>
            <a:r>
              <a:rPr lang="en-US" altLang="zh-CN" b="1" dirty="0">
                <a:solidFill>
                  <a:srgbClr val="C00000"/>
                </a:solidFill>
              </a:rPr>
              <a:t>1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" altLang="zh-CN" dirty="0"/>
              <a:t>How to select the next action (edge)?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>
                <a:solidFill>
                  <a:schemeClr val="accent2">
                    <a:lumMod val="75000"/>
                  </a:schemeClr>
                </a:solidFill>
              </a:rPr>
              <a:t>Q2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effectively</a:t>
            </a:r>
            <a:r>
              <a:rPr kumimoji="1" lang="zh-CN" altLang="en-US" dirty="0"/>
              <a:t> </a:t>
            </a:r>
            <a:r>
              <a:rPr kumimoji="1" lang="en-US" altLang="zh-CN" dirty="0"/>
              <a:t>navigate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vast</a:t>
            </a:r>
            <a:r>
              <a:rPr kumimoji="1" lang="zh-CN" altLang="en-US" dirty="0"/>
              <a:t> </a:t>
            </a:r>
            <a:r>
              <a:rPr kumimoji="1" lang="en-US" altLang="zh-CN" dirty="0"/>
              <a:t>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space?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Q3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" altLang="zh-CN" dirty="0"/>
              <a:t>How to evaluate the quality of the candidate SQL queries?</a:t>
            </a:r>
            <a:endParaRPr kumimoji="1" lang="en-US" altLang="zh-CN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F1CFBA2E-BF2C-6514-588E-8670D30B7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1" y="-3522"/>
            <a:ext cx="12078788" cy="1325563"/>
          </a:xfrm>
        </p:spPr>
        <p:txBody>
          <a:bodyPr>
            <a:normAutofit/>
          </a:bodyPr>
          <a:lstStyle/>
          <a:p>
            <a:r>
              <a:rPr lang="en" altLang="zh-CN" dirty="0"/>
              <a:t>Text-to-SQL as a</a:t>
            </a:r>
            <a:r>
              <a:rPr lang="zh-CN" altLang="en-US" dirty="0"/>
              <a:t> </a:t>
            </a:r>
            <a:r>
              <a:rPr lang="en-US" altLang="zh-CN" dirty="0"/>
              <a:t>Tree-based</a:t>
            </a:r>
            <a:r>
              <a:rPr lang="zh-CN" altLang="en-US" dirty="0"/>
              <a:t> </a:t>
            </a:r>
            <a:r>
              <a:rPr lang="en" altLang="zh-CN" dirty="0"/>
              <a:t>Search Problem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F2D8F4F-F06F-D8A7-91F7-786CA9D26077}"/>
              </a:ext>
            </a:extLst>
          </p:cNvPr>
          <p:cNvSpPr txBox="1"/>
          <p:nvPr/>
        </p:nvSpPr>
        <p:spPr>
          <a:xfrm>
            <a:off x="640079" y="4013735"/>
            <a:ext cx="1535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400" b="1" dirty="0">
                <a:solidFill>
                  <a:srgbClr val="C00000"/>
                </a:solidFill>
                <a:latin typeface="Avenir Next" panose="020B0503020202020204" pitchFamily="34" charset="0"/>
              </a:rPr>
              <a:t>Q</a:t>
            </a:r>
            <a:r>
              <a:rPr lang="en-US" altLang="zh-CN" sz="2400" b="1" dirty="0">
                <a:solidFill>
                  <a:srgbClr val="C00000"/>
                </a:solidFill>
                <a:latin typeface="Avenir Next" panose="020B0503020202020204" pitchFamily="34" charset="0"/>
              </a:rPr>
              <a:t>1</a:t>
            </a:r>
            <a:r>
              <a:rPr lang="zh-CN" altLang="en-US" sz="2400" b="1" dirty="0">
                <a:solidFill>
                  <a:srgbClr val="C00000"/>
                </a:solidFill>
                <a:latin typeface="Avenir Next" panose="020B0503020202020204" pitchFamily="34" charset="0"/>
              </a:rPr>
              <a:t> </a:t>
            </a:r>
            <a:r>
              <a:rPr lang="en-US" altLang="zh-CN" sz="2400" b="1" dirty="0">
                <a:latin typeface="Avenir Next" panose="020B0503020202020204" pitchFamily="34" charset="0"/>
              </a:rPr>
              <a:t>&amp;</a:t>
            </a:r>
            <a:r>
              <a:rPr lang="zh-CN" altLang="en-US" sz="2400" b="1" dirty="0">
                <a:latin typeface="Avenir Next" panose="020B0503020202020204" pitchFamily="34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Avenir Next" panose="020B0503020202020204" pitchFamily="34" charset="0"/>
              </a:rPr>
              <a:t>Q2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2BB323-2B1A-92CE-25A8-14D8EB1DD9AB}"/>
              </a:ext>
            </a:extLst>
          </p:cNvPr>
          <p:cNvSpPr txBox="1"/>
          <p:nvPr/>
        </p:nvSpPr>
        <p:spPr>
          <a:xfrm>
            <a:off x="2220227" y="4013735"/>
            <a:ext cx="9331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400" dirty="0">
                <a:latin typeface="Avenir Next" panose="020B0503020202020204" pitchFamily="34" charset="0"/>
              </a:rPr>
              <a:t>Monte Carlo Tree Search (MCTS) addresses this by balancing </a:t>
            </a:r>
            <a:r>
              <a:rPr lang="en" altLang="zh-CN" sz="2400" i="1" dirty="0">
                <a:latin typeface="Avenir Next" panose="020B0503020202020204" pitchFamily="34" charset="0"/>
              </a:rPr>
              <a:t>exploration</a:t>
            </a:r>
            <a:r>
              <a:rPr lang="en" altLang="zh-CN" sz="2400" dirty="0">
                <a:latin typeface="Avenir Next" panose="020B0503020202020204" pitchFamily="34" charset="0"/>
              </a:rPr>
              <a:t> (testing </a:t>
            </a:r>
            <a:r>
              <a:rPr lang="en" altLang="zh-CN" sz="2400" i="1" dirty="0">
                <a:latin typeface="Avenir Next" panose="020B0503020202020204" pitchFamily="34" charset="0"/>
              </a:rPr>
              <a:t>uncertain</a:t>
            </a:r>
            <a:r>
              <a:rPr lang="en" altLang="zh-CN" sz="2400" dirty="0">
                <a:latin typeface="Avenir Next" panose="020B0503020202020204" pitchFamily="34" charset="0"/>
              </a:rPr>
              <a:t> actions) and </a:t>
            </a:r>
            <a:r>
              <a:rPr lang="en" altLang="zh-CN" sz="2400" i="1" dirty="0">
                <a:latin typeface="Avenir Next" panose="020B0503020202020204" pitchFamily="34" charset="0"/>
              </a:rPr>
              <a:t>exploitation</a:t>
            </a:r>
            <a:r>
              <a:rPr lang="en" altLang="zh-CN" sz="2400" dirty="0">
                <a:latin typeface="Avenir Next" panose="020B0503020202020204" pitchFamily="34" charset="0"/>
              </a:rPr>
              <a:t> (choosing actions </a:t>
            </a:r>
            <a:r>
              <a:rPr lang="en" altLang="zh-CN" sz="2400" i="1" dirty="0">
                <a:latin typeface="Avenir Next" panose="020B0503020202020204" pitchFamily="34" charset="0"/>
              </a:rPr>
              <a:t>likely to yield good </a:t>
            </a:r>
            <a:r>
              <a:rPr lang="en" altLang="zh-CN" sz="2400" dirty="0">
                <a:latin typeface="Avenir Next" panose="020B0503020202020204" pitchFamily="34" charset="0"/>
              </a:rPr>
              <a:t>results)</a:t>
            </a:r>
            <a:endParaRPr lang="zh-CN" altLang="en-US" sz="2400" dirty="0">
              <a:latin typeface="Avenir Next" panose="020B0503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2B95B7-BD45-9B8A-4BC0-0D9CF9D221EA}"/>
              </a:ext>
            </a:extLst>
          </p:cNvPr>
          <p:cNvSpPr txBox="1"/>
          <p:nvPr/>
        </p:nvSpPr>
        <p:spPr>
          <a:xfrm>
            <a:off x="640079" y="5551003"/>
            <a:ext cx="1535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4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Q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3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1C1DD2-E798-EF11-5837-07DA268A2B3F}"/>
              </a:ext>
            </a:extLst>
          </p:cNvPr>
          <p:cNvSpPr txBox="1"/>
          <p:nvPr/>
        </p:nvSpPr>
        <p:spPr>
          <a:xfrm>
            <a:off x="2220226" y="5416905"/>
            <a:ext cx="101996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venir Next" panose="020B0503020202020204" pitchFamily="34" charset="0"/>
              </a:rPr>
              <a:t>We need a </a:t>
            </a:r>
            <a:r>
              <a:rPr lang="en-US" altLang="zh-CN" sz="2400" i="1" dirty="0">
                <a:latin typeface="Avenir Next" panose="020B0503020202020204" pitchFamily="34" charset="0"/>
              </a:rPr>
              <a:t>self-supervised </a:t>
            </a:r>
            <a:r>
              <a:rPr lang="en-US" altLang="zh-CN" sz="2400" dirty="0">
                <a:latin typeface="Avenir Next" panose="020B0503020202020204" pitchFamily="34" charset="0"/>
              </a:rPr>
              <a:t>reward function since our goal is to avoid reliance on labeled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venir Next" panose="020B0503020202020204" pitchFamily="34" charset="0"/>
              </a:rPr>
              <a:t>Resampling</a:t>
            </a:r>
            <a:r>
              <a:rPr lang="zh-CN" altLang="en-US" sz="2400" dirty="0">
                <a:latin typeface="Avenir Next" panose="020B0503020202020204" pitchFamily="34" charset="0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</a:rPr>
              <a:t>the</a:t>
            </a:r>
            <a:r>
              <a:rPr lang="zh-CN" altLang="en-US" sz="2400" dirty="0">
                <a:latin typeface="Avenir Next" panose="020B0503020202020204" pitchFamily="34" charset="0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</a:rPr>
              <a:t>LLMs</a:t>
            </a:r>
            <a:r>
              <a:rPr lang="zh-CN" altLang="en-US" sz="2400" dirty="0">
                <a:latin typeface="Avenir Next" panose="020B0503020202020204" pitchFamily="34" charset="0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</a:rPr>
              <a:t>M</a:t>
            </a:r>
            <a:r>
              <a:rPr lang="zh-CN" altLang="en-US" sz="2400" dirty="0">
                <a:latin typeface="Avenir Next" panose="020B0503020202020204" pitchFamily="34" charset="0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</a:rPr>
              <a:t>times</a:t>
            </a:r>
            <a:r>
              <a:rPr lang="zh-CN" altLang="en-US" sz="2400" dirty="0">
                <a:latin typeface="Avenir Next" panose="020B0503020202020204" pitchFamily="34" charset="0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</a:rPr>
              <a:t>to</a:t>
            </a:r>
            <a:r>
              <a:rPr lang="zh-CN" altLang="en-US" sz="2400" dirty="0">
                <a:latin typeface="Avenir Next" panose="020B0503020202020204" pitchFamily="34" charset="0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</a:rPr>
              <a:t>compute</a:t>
            </a:r>
            <a:r>
              <a:rPr lang="zh-CN" altLang="en-US" sz="2400" dirty="0">
                <a:latin typeface="Avenir Next" panose="020B0503020202020204" pitchFamily="34" charset="0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</a:rPr>
              <a:t>the</a:t>
            </a:r>
            <a:r>
              <a:rPr lang="zh-CN" altLang="en-US" sz="2400" dirty="0">
                <a:latin typeface="Avenir Next" panose="020B0503020202020204" pitchFamily="34" charset="0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</a:rPr>
              <a:t>self-consistent</a:t>
            </a:r>
            <a:r>
              <a:rPr lang="zh-CN" altLang="en-US" sz="2400" dirty="0">
                <a:latin typeface="Avenir Next" panose="020B0503020202020204" pitchFamily="34" charset="0"/>
              </a:rPr>
              <a:t> </a:t>
            </a:r>
            <a:r>
              <a:rPr lang="en-US" altLang="zh-CN" sz="2400" dirty="0">
                <a:latin typeface="Avenir Next" panose="020B0503020202020204" pitchFamily="34" charset="0"/>
              </a:rPr>
              <a:t>scores</a:t>
            </a:r>
            <a:endParaRPr lang="zh-CN" altLang="en-US" sz="24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431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47882F-580F-4FB4-402E-56C7D066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Alpha-SQL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Overview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2B276-B42F-8FE5-C2D6-2C626502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8213" y="6402388"/>
            <a:ext cx="951045" cy="365125"/>
          </a:xfrm>
        </p:spPr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20</a:t>
            </a:fld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6DF2974-FF51-354C-1BDF-09F4506437DF}"/>
              </a:ext>
            </a:extLst>
          </p:cNvPr>
          <p:cNvSpPr txBox="1"/>
          <p:nvPr/>
        </p:nvSpPr>
        <p:spPr>
          <a:xfrm>
            <a:off x="86957" y="6121182"/>
            <a:ext cx="1163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dirty="0"/>
              <a:t>Alpha-SQL: Zero-Shot Text-to-SQL using Monte Carlo Tree Search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ICML</a:t>
            </a:r>
            <a:r>
              <a:rPr kumimoji="1" lang="zh-CN" altLang="en-US" dirty="0"/>
              <a:t> </a:t>
            </a:r>
            <a:r>
              <a:rPr kumimoji="1" lang="en-US" altLang="zh-CN" dirty="0"/>
              <a:t>2025.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algn="ctr"/>
            <a:r>
              <a:rPr kumimoji="1" lang="en" altLang="zh-CN" dirty="0">
                <a:hlinkClick r:id="rId2"/>
              </a:rPr>
              <a:t>https://alpha-sql-hkust.github.io/</a:t>
            </a:r>
            <a:endParaRPr kumimoji="1" lang="en-US" altLang="zh-CN" dirty="0"/>
          </a:p>
        </p:txBody>
      </p:sp>
      <p:pic>
        <p:nvPicPr>
          <p:cNvPr id="194" name="图片 193">
            <a:extLst>
              <a:ext uri="{FF2B5EF4-FFF2-40B4-BE49-F238E27FC236}">
                <a16:creationId xmlns:a16="http://schemas.microsoft.com/office/drawing/2014/main" id="{B226DB07-AC3A-69AF-9F88-38FAB6BA3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6" y="1058750"/>
            <a:ext cx="11174567" cy="49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55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E6FA68-D7F8-34F8-DC2F-24DDB50BE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1001499" cy="1325563"/>
          </a:xfrm>
        </p:spPr>
        <p:txBody>
          <a:bodyPr/>
          <a:lstStyle/>
          <a:p>
            <a:r>
              <a:rPr kumimoji="1" lang="en-US" altLang="zh-CN" dirty="0"/>
              <a:t>Pruning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Candidate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Actions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(for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efficiency)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6D9C52-16BA-6B4E-3A8C-7EAE1DF50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44" y="1453323"/>
            <a:ext cx="11857522" cy="47358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" altLang="zh-CN" sz="2400" b="1" dirty="0"/>
              <a:t>Action Ordering and Constraints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CN" sz="2000" dirty="0"/>
              <a:t>Each reasoning trajectory follows a structured, ordered sequence to ensure </a:t>
            </a:r>
            <a:r>
              <a:rPr lang="en" altLang="zh-CN" sz="2000" b="1" dirty="0"/>
              <a:t>logical consistency</a:t>
            </a:r>
            <a:r>
              <a:rPr lang="en" altLang="zh-CN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CN" sz="2000" dirty="0"/>
              <a:t>Certain actions (e.g., </a:t>
            </a:r>
            <a:r>
              <a:rPr lang="en" altLang="zh-CN" sz="2000" b="1" dirty="0"/>
              <a:t>SQL Revision</a:t>
            </a:r>
            <a:r>
              <a:rPr lang="en" altLang="zh-CN" sz="2000" dirty="0"/>
              <a:t>) can only be performed after specific preceding actions.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CN" sz="2000" dirty="0"/>
              <a:t>Each action can occur </a:t>
            </a:r>
            <a:r>
              <a:rPr lang="en" altLang="zh-CN" sz="2000" b="1" dirty="0"/>
              <a:t>only once</a:t>
            </a:r>
            <a:r>
              <a:rPr lang="en" altLang="zh-CN" sz="2000" dirty="0"/>
              <a:t> within a single reasoning path, preventing </a:t>
            </a:r>
            <a:r>
              <a:rPr lang="en" altLang="zh-CN" sz="2000" b="1" dirty="0"/>
              <a:t>infinite loops</a:t>
            </a:r>
            <a:r>
              <a:rPr lang="en" altLang="zh-CN" sz="2400" dirty="0"/>
              <a:t>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A94C5D-C595-32F7-1440-CA1EF02D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t>21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DE4634B-A6BA-2811-497A-EEFBB0F59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57" y="3245431"/>
            <a:ext cx="6814685" cy="352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5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A588B-B157-6CEE-8A8E-4A6D5CFF3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731AB0-0D15-1D7B-9DB3-D16776DB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353800" cy="1325563"/>
          </a:xfrm>
        </p:spPr>
        <p:txBody>
          <a:bodyPr/>
          <a:lstStyle/>
          <a:p>
            <a:r>
              <a:rPr kumimoji="1" lang="en-US" altLang="zh-CN" dirty="0"/>
              <a:t>Pruning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Search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Paths</a:t>
            </a:r>
            <a:r>
              <a:rPr kumimoji="1" lang="zh-CN" altLang="en-US" dirty="0"/>
              <a:t> </a:t>
            </a:r>
            <a:r>
              <a:rPr kumimoji="1" lang="en-US" altLang="zh-CN" dirty="0"/>
              <a:t>(for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efficiency)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EF2F3A-5A00-36DF-5FD3-B1A543E6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t>22</a:t>
            </a:fld>
            <a:endParaRPr kumimoji="1"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9DF88A5B-CDD1-7749-1001-AA9044D14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094"/>
            <a:ext cx="10943122" cy="47358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" altLang="zh-CN" dirty="0"/>
              <a:t>Alpha-SQL incorporates </a:t>
            </a:r>
            <a:r>
              <a:rPr lang="en" altLang="zh-CN" b="1" dirty="0"/>
              <a:t>schema constraints </a:t>
            </a:r>
            <a:r>
              <a:rPr lang="en" altLang="zh-CN" dirty="0"/>
              <a:t>and </a:t>
            </a:r>
            <a:r>
              <a:rPr lang="en" altLang="zh-CN" b="1" dirty="0"/>
              <a:t>semantic rules </a:t>
            </a:r>
            <a:r>
              <a:rPr lang="en" altLang="zh-CN" dirty="0"/>
              <a:t>into the search process to prune invalid paths early.</a:t>
            </a:r>
          </a:p>
          <a:p>
            <a:pPr>
              <a:lnSpc>
                <a:spcPct val="100000"/>
              </a:lnSpc>
            </a:pPr>
            <a:r>
              <a:rPr lang="en" altLang="zh-CN" dirty="0"/>
              <a:t> A key aspect of our pruning strategy is the elimination of redundant nodes. For </a:t>
            </a:r>
            <a:r>
              <a:rPr lang="en-US" altLang="zh-CN" dirty="0"/>
              <a:t>example</a:t>
            </a:r>
            <a:r>
              <a:rPr lang="en" altLang="zh-CN" dirty="0"/>
              <a:t>, when performing a Schema Selection action, we may sample the LLM </a:t>
            </a:r>
            <a:r>
              <a:rPr lang="en" altLang="zh-CN" i="1" dirty="0"/>
              <a:t>M</a:t>
            </a:r>
            <a:r>
              <a:rPr lang="en" altLang="zh-CN" dirty="0"/>
              <a:t> multiple times (e.g., 3 times). </a:t>
            </a:r>
            <a:r>
              <a:rPr lang="zh-CN" altLang="en-US" dirty="0"/>
              <a:t> </a:t>
            </a:r>
            <a:r>
              <a:rPr lang="en" altLang="zh-CN" dirty="0"/>
              <a:t>Although the Chain</a:t>
            </a:r>
            <a:r>
              <a:rPr lang="en-US" altLang="zh-CN" dirty="0"/>
              <a:t>-</a:t>
            </a:r>
            <a:r>
              <a:rPr lang="en" altLang="zh-CN" dirty="0"/>
              <a:t>of-Thought content generated by </a:t>
            </a:r>
            <a:r>
              <a:rPr lang="en" altLang="zh-CN" i="1" dirty="0"/>
              <a:t>M</a:t>
            </a:r>
            <a:r>
              <a:rPr lang="en" altLang="zh-CN" dirty="0"/>
              <a:t> may differ in each sample, if the final selected schema subset is identical, we create only one child node instead of three duplicate nodes. This de-duplication significantly reduces the branching factor of the search tree without loss of information.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9057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59232-F478-1831-2498-63379465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Offline: Database Value Retrieval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D0B58F-A65F-CE96-581E-B9FEEA554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44" y="1892467"/>
            <a:ext cx="7668289" cy="3583773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10000"/>
              </a:lnSpc>
            </a:pPr>
            <a:r>
              <a:rPr lang="en-US" altLang="zh-CN" sz="2400" i="0" dirty="0">
                <a:solidFill>
                  <a:srgbClr val="171717"/>
                </a:solidFill>
                <a:effectLst/>
              </a:rPr>
              <a:t>The</a:t>
            </a:r>
            <a:r>
              <a:rPr lang="zh-CN" altLang="en-US" sz="2400" i="0" dirty="0">
                <a:solidFill>
                  <a:srgbClr val="171717"/>
                </a:solidFill>
                <a:effectLst/>
              </a:rPr>
              <a:t> </a:t>
            </a:r>
            <a:r>
              <a:rPr lang="en-US" altLang="zh-CN" sz="2400" dirty="0">
                <a:solidFill>
                  <a:srgbClr val="171717"/>
                </a:solidFill>
              </a:rPr>
              <a:t>databases value are extracted</a:t>
            </a:r>
            <a:r>
              <a:rPr lang="zh-CN" altLang="en-US" sz="2400" dirty="0">
                <a:solidFill>
                  <a:srgbClr val="171717"/>
                </a:solidFill>
              </a:rPr>
              <a:t> </a:t>
            </a:r>
            <a:r>
              <a:rPr lang="en-US" altLang="zh-CN" sz="2400" dirty="0">
                <a:solidFill>
                  <a:srgbClr val="171717"/>
                </a:solidFill>
              </a:rPr>
              <a:t>and processed offline.</a:t>
            </a:r>
            <a:endParaRPr lang="en-US" altLang="zh-CN" sz="2400" i="0" dirty="0">
              <a:solidFill>
                <a:srgbClr val="171717"/>
              </a:solidFill>
              <a:effectLst/>
            </a:endParaRPr>
          </a:p>
          <a:p>
            <a:pPr algn="l">
              <a:lnSpc>
                <a:spcPct val="110000"/>
              </a:lnSpc>
            </a:pPr>
            <a:r>
              <a:rPr lang="en-US" altLang="zh-CN" sz="2400" i="0" dirty="0">
                <a:solidFill>
                  <a:srgbClr val="171717"/>
                </a:solidFill>
                <a:effectLst/>
              </a:rPr>
              <a:t>First,</a:t>
            </a:r>
            <a:r>
              <a:rPr lang="zh-CN" altLang="en-US" sz="2400" i="0" dirty="0">
                <a:solidFill>
                  <a:srgbClr val="171717"/>
                </a:solidFill>
                <a:effectLst/>
              </a:rPr>
              <a:t> </a:t>
            </a:r>
            <a:r>
              <a:rPr lang="en-US" altLang="zh-CN" sz="2400" i="0" dirty="0">
                <a:solidFill>
                  <a:srgbClr val="171717"/>
                </a:solidFill>
                <a:effectLst/>
              </a:rPr>
              <a:t>we extract keywords from questions using few-shot LLM prompts.</a:t>
            </a:r>
          </a:p>
          <a:p>
            <a:pPr algn="l">
              <a:lnSpc>
                <a:spcPct val="110000"/>
              </a:lnSpc>
            </a:pPr>
            <a:r>
              <a:rPr kumimoji="1" lang="en" altLang="zh-CN" sz="2400" dirty="0"/>
              <a:t>We then use LSH to retrieve relevant values, filtering them based on editing similarity and semantic similarity thresholds (</a:t>
            </a:r>
            <a:r>
              <a:rPr kumimoji="1" lang="el-GR" altLang="zh-CN" sz="2400" dirty="0"/>
              <a:t>ϵ</a:t>
            </a:r>
            <a:r>
              <a:rPr kumimoji="1" lang="en" altLang="zh-CN" sz="1600" dirty="0"/>
              <a:t>edit</a:t>
            </a:r>
            <a:r>
              <a:rPr kumimoji="1" lang="en" altLang="zh-CN" sz="2400" dirty="0"/>
              <a:t> , </a:t>
            </a:r>
            <a:r>
              <a:rPr kumimoji="1" lang="el-GR" altLang="zh-CN" sz="2400" dirty="0"/>
              <a:t>ϵ</a:t>
            </a:r>
            <a:r>
              <a:rPr kumimoji="1" lang="en" altLang="zh-CN" sz="1600" dirty="0"/>
              <a:t>semantic</a:t>
            </a:r>
            <a:r>
              <a:rPr kumimoji="1" lang="en" altLang="zh-CN" sz="2400" dirty="0"/>
              <a:t> ). </a:t>
            </a:r>
          </a:p>
          <a:p>
            <a:pPr algn="l">
              <a:lnSpc>
                <a:spcPct val="110000"/>
              </a:lnSpc>
            </a:pPr>
            <a:r>
              <a:rPr kumimoji="1" lang="en" altLang="zh-CN" sz="2400" dirty="0"/>
              <a:t>The semantic matching employs OpenAI’s text-embedding-3-large model. The retrieved values will be used as part of the database schema prompt for our</a:t>
            </a:r>
            <a:r>
              <a:rPr kumimoji="1" lang="en" altLang="zh-CN" sz="2400" i="1" dirty="0"/>
              <a:t> LLM-as-Action-Model </a:t>
            </a:r>
            <a:r>
              <a:rPr kumimoji="1" lang="en" altLang="zh-CN" sz="2400" dirty="0"/>
              <a:t>module.</a:t>
            </a:r>
            <a:endParaRPr kumimoji="1"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3DBBBD-C818-A554-179B-82B0474C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t>23</a:t>
            </a:fld>
            <a:endParaRPr kumimoji="1" lang="zh-CN" altLang="en-US"/>
          </a:p>
        </p:txBody>
      </p:sp>
      <p:pic>
        <p:nvPicPr>
          <p:cNvPr id="5" name="Google Shape;145;p18">
            <a:extLst>
              <a:ext uri="{FF2B5EF4-FFF2-40B4-BE49-F238E27FC236}">
                <a16:creationId xmlns:a16="http://schemas.microsoft.com/office/drawing/2014/main" id="{50747D00-77D8-E9A9-3255-599339655B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r="60902"/>
          <a:stretch/>
        </p:blipFill>
        <p:spPr>
          <a:xfrm>
            <a:off x="8345104" y="1210132"/>
            <a:ext cx="3758183" cy="4814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458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02E45-A4D7-78CD-84D6-1F7F4FF2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973586" cy="1325563"/>
          </a:xfrm>
        </p:spPr>
        <p:txBody>
          <a:bodyPr/>
          <a:lstStyle/>
          <a:p>
            <a:pPr algn="ctr"/>
            <a:r>
              <a:rPr kumimoji="1" lang="en-US" altLang="zh-CN" dirty="0"/>
              <a:t>Alpha-SQL:</a:t>
            </a:r>
            <a:r>
              <a:rPr kumimoji="1" lang="zh-CN" altLang="en-US" dirty="0"/>
              <a:t> </a:t>
            </a:r>
            <a:r>
              <a:rPr kumimoji="1" lang="en-US" altLang="zh-CN" dirty="0"/>
              <a:t>Effectiveness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434F1A-0F15-1D85-FB6B-236B2F6D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6" name="Google Shape;193;p20">
            <a:extLst>
              <a:ext uri="{FF2B5EF4-FFF2-40B4-BE49-F238E27FC236}">
                <a16:creationId xmlns:a16="http://schemas.microsoft.com/office/drawing/2014/main" id="{CA76B22A-1F7E-71F3-E8CA-3E0478DF0C7A}"/>
              </a:ext>
            </a:extLst>
          </p:cNvPr>
          <p:cNvSpPr txBox="1"/>
          <p:nvPr/>
        </p:nvSpPr>
        <p:spPr>
          <a:xfrm>
            <a:off x="4512756" y="6365200"/>
            <a:ext cx="7393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*模型名称后的“-7B”意味着模型约有70亿参数量。</a:t>
            </a:r>
            <a:endParaRPr sz="16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5842778-0D15-0AA8-A339-F23D3BF0D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093" y="1020312"/>
            <a:ext cx="8783814" cy="574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0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B77D4D-D2C5-DB3B-C877-73B9ED1B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1161059" cy="1325563"/>
          </a:xfrm>
        </p:spPr>
        <p:txBody>
          <a:bodyPr/>
          <a:lstStyle/>
          <a:p>
            <a:r>
              <a:rPr kumimoji="1" lang="en-US" altLang="zh-CN" dirty="0"/>
              <a:t>Alpha-SQL:</a:t>
            </a:r>
            <a:r>
              <a:rPr kumimoji="1" lang="zh-CN" altLang="en-US" dirty="0"/>
              <a:t> </a:t>
            </a:r>
            <a:r>
              <a:rPr kumimoji="1" lang="en-US" altLang="zh-CN" dirty="0"/>
              <a:t>Plug-and-Play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Capabilities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33E6C2-762C-4427-3263-274ED482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t>25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6574A7-5E10-F999-83AD-B725FC1A02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7"/>
          <a:stretch/>
        </p:blipFill>
        <p:spPr>
          <a:xfrm>
            <a:off x="6346361" y="2910296"/>
            <a:ext cx="5427583" cy="23200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3E0579-63C6-3B12-DDA0-25D432B77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18" y="2316215"/>
            <a:ext cx="5514313" cy="325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73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0B10D-7066-E80E-6442-45E599CF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5FB82-47FD-624C-01F1-672BB4420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zh-CN" dirty="0"/>
              <a:t>Performance-Scale Trade-off Analysis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2A077B-C972-BA40-6041-76A270DD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t>26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8F1FD7-B3D2-CEAF-36D2-612B54B4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760" y="1444470"/>
            <a:ext cx="7276479" cy="51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2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271EE-BBFB-C8C2-9AC1-FC1B34D2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Research Opportunities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FF24F3-66EB-54F6-470C-B5C3B2CCE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0" y="1441094"/>
            <a:ext cx="11602719" cy="47358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b="1" dirty="0"/>
              <a:t>Human-as-an-Agent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and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Human-in-the-Reasoning-Loop</a:t>
            </a:r>
            <a:endParaRPr lang="en" altLang="zh-CN" sz="2400" b="1" dirty="0"/>
          </a:p>
          <a:p>
            <a:pPr lvl="1"/>
            <a:r>
              <a:rPr lang="en" altLang="zh-CN" sz="1800" dirty="0"/>
              <a:t>How can we dynamically </a:t>
            </a:r>
            <a:r>
              <a:rPr lang="en" altLang="zh-CN" sz="1800" i="1" dirty="0"/>
              <a:t>integrate human experts into the reasoning loop </a:t>
            </a:r>
            <a:r>
              <a:rPr lang="en" altLang="zh-CN" sz="1800" dirty="0"/>
              <a:t>to address complex tasks beyond LLM agents‘ current capabilities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clarify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question</a:t>
            </a:r>
            <a:r>
              <a:rPr lang="zh-CN" altLang="en-US" sz="1800" dirty="0"/>
              <a:t> </a:t>
            </a:r>
            <a:r>
              <a:rPr lang="en-US" altLang="zh-CN" sz="1800" dirty="0"/>
              <a:t>ambiguities</a:t>
            </a:r>
            <a:r>
              <a:rPr lang="en" altLang="zh-CN" sz="1800" dirty="0"/>
              <a:t>?</a:t>
            </a:r>
          </a:p>
          <a:p>
            <a:pPr>
              <a:lnSpc>
                <a:spcPct val="100000"/>
              </a:lnSpc>
            </a:pPr>
            <a:r>
              <a:rPr lang="en" altLang="zh-CN" sz="2400" b="1" dirty="0"/>
              <a:t>Explainable and Interpretable SQL Reasoning Agents</a:t>
            </a:r>
          </a:p>
          <a:p>
            <a:pPr lvl="1">
              <a:lnSpc>
                <a:spcPct val="100000"/>
              </a:lnSpc>
            </a:pPr>
            <a:r>
              <a:rPr lang="en" altLang="zh-CN" sz="1800" dirty="0"/>
              <a:t>Users typically require explanations for the reasoning steps and decisions underlying SQL generation (i.e., knowing both "what" and "why").</a:t>
            </a:r>
          </a:p>
          <a:p>
            <a:pPr lvl="1"/>
            <a:r>
              <a:rPr lang="en" altLang="zh-CN" sz="1800" dirty="0"/>
              <a:t>How can we design reasoning agents that transparently communicate their thought processes, decisions, and final SQL statements to improve system transparency and foster user trust?</a:t>
            </a:r>
          </a:p>
          <a:p>
            <a:pPr>
              <a:lnSpc>
                <a:spcPct val="100000"/>
              </a:lnSpc>
            </a:pPr>
            <a:r>
              <a:rPr kumimoji="1" lang="en" altLang="zh-CN" sz="2400" b="1" dirty="0"/>
              <a:t>Metadata Management and Schema Interpretation</a:t>
            </a:r>
          </a:p>
          <a:p>
            <a:pPr lvl="1">
              <a:lnSpc>
                <a:spcPct val="100000"/>
              </a:lnSpc>
            </a:pPr>
            <a:r>
              <a:rPr lang="en" altLang="zh-CN" sz="1800" dirty="0"/>
              <a:t>Real-world databases commonly feature complex schemas, detailed metadata (e.g., column annotations, table descriptions, foreign key constraints, data types).</a:t>
            </a:r>
          </a:p>
          <a:p>
            <a:pPr lvl="1"/>
            <a:r>
              <a:rPr lang="en" altLang="zh-CN" sz="1800" dirty="0"/>
              <a:t>How can we enable </a:t>
            </a:r>
            <a:r>
              <a:rPr lang="en" altLang="zh-CN" sz="1800" i="1" dirty="0"/>
              <a:t>data agents </a:t>
            </a:r>
            <a:r>
              <a:rPr lang="en" altLang="zh-CN" sz="1800" dirty="0"/>
              <a:t>to effectively extract, manage, and utilize this metadata to generate more accurate semantic mappings, informed reasoning processes, and precise SQL generation?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7424B1-DF6A-4237-5313-04615731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5449" y="6402388"/>
            <a:ext cx="1363810" cy="365125"/>
          </a:xfrm>
        </p:spPr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27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6609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2D3F57A-E562-4C50-8BC7-CFD030181B71}"/>
              </a:ext>
            </a:extLst>
          </p:cNvPr>
          <p:cNvSpPr txBox="1"/>
          <p:nvPr/>
        </p:nvSpPr>
        <p:spPr>
          <a:xfrm>
            <a:off x="887078" y="3662608"/>
            <a:ext cx="48304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" altLang="zh-CN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" altLang="zh-CN" sz="6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" altLang="zh-CN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" altLang="zh-CN" sz="6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" altLang="zh-CN" sz="6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zh-CN" alt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B906702E-67B4-DE95-1E46-05A772AF1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525" y="5100108"/>
            <a:ext cx="5446643" cy="166051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  <a:ea typeface="SimHei" panose="02010609060101010101" pitchFamily="49" charset="-122"/>
              </a:rPr>
              <a:t>Dr. Yuyu LUO</a:t>
            </a:r>
          </a:p>
          <a:p>
            <a:pPr algn="ctr"/>
            <a:r>
              <a:rPr kumimoji="1" lang="en-US" altLang="zh-CN" b="1" dirty="0">
                <a:solidFill>
                  <a:schemeClr val="tx1"/>
                </a:solidFill>
                <a:ea typeface="SimHei" panose="02010609060101010101" pitchFamily="49" charset="-122"/>
              </a:rPr>
              <a:t>Data Science and Analytics Thrust</a:t>
            </a:r>
          </a:p>
          <a:p>
            <a:pPr algn="ctr"/>
            <a:r>
              <a:rPr kumimoji="1" lang="en-US" altLang="zh-CN" b="1" dirty="0">
                <a:solidFill>
                  <a:schemeClr val="tx1"/>
                </a:solidFill>
                <a:ea typeface="SimHei" panose="02010609060101010101" pitchFamily="49" charset="-122"/>
              </a:rPr>
              <a:t>Information Hub, HKUST(GZ)</a:t>
            </a:r>
          </a:p>
          <a:p>
            <a:pPr algn="ctr"/>
            <a:r>
              <a:rPr kumimoji="1" lang="en-US" altLang="zh-CN" b="1" dirty="0">
                <a:ea typeface="SimHei" panose="02010609060101010101" pitchFamily="49" charset="-122"/>
                <a:hlinkClick r:id="rId2"/>
              </a:rPr>
              <a:t>yuyuluo@hkust-gz.edu.cn</a:t>
            </a:r>
            <a:endParaRPr kumimoji="1" lang="en-US" altLang="zh-CN" b="1" dirty="0">
              <a:ea typeface="SimHei" panose="02010609060101010101" pitchFamily="49" charset="-122"/>
            </a:endParaRPr>
          </a:p>
          <a:p>
            <a:pPr algn="ctr"/>
            <a:r>
              <a:rPr kumimoji="1" lang="en-US" altLang="zh-CN" b="1" dirty="0">
                <a:ea typeface="SimHei" panose="02010609060101010101" pitchFamily="49" charset="-122"/>
                <a:hlinkClick r:id="rId3"/>
              </a:rPr>
              <a:t>http://luoyuyu.vip</a:t>
            </a:r>
            <a:endParaRPr kumimoji="1" lang="en-US" altLang="zh-CN" b="1" dirty="0">
              <a:ea typeface="SimHei" panose="02010609060101010101" pitchFamily="49" charset="-122"/>
            </a:endParaRPr>
          </a:p>
          <a:p>
            <a:pPr algn="ctr"/>
            <a:endParaRPr kumimoji="1" lang="en-US" altLang="zh-CN" b="1" dirty="0">
              <a:ea typeface="SimHei" panose="02010609060101010101" pitchFamily="49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2F2A8C0-A25D-896A-DAE9-1160A5C7A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919" y="3236555"/>
            <a:ext cx="3518030" cy="166355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5AE5E7A8-1913-F7BF-63A4-0C89FB55D12C}"/>
              </a:ext>
            </a:extLst>
          </p:cNvPr>
          <p:cNvSpPr txBox="1"/>
          <p:nvPr/>
        </p:nvSpPr>
        <p:spPr>
          <a:xfrm>
            <a:off x="8599954" y="5001248"/>
            <a:ext cx="1758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Data-centric</a:t>
            </a:r>
            <a:r>
              <a:rPr lang="zh-CN" altLang="en-US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AI</a:t>
            </a:r>
            <a:endParaRPr lang="zh-CN" altLang="en-US" sz="1400" b="1" dirty="0">
              <a:solidFill>
                <a:srgbClr val="7030A0"/>
              </a:solidFill>
              <a:latin typeface="Avenir Next" panose="020B05030202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65A6485-6AB9-9E16-62C1-D1E3ED8CBA80}"/>
              </a:ext>
            </a:extLst>
          </p:cNvPr>
          <p:cNvSpPr txBox="1"/>
          <p:nvPr/>
        </p:nvSpPr>
        <p:spPr>
          <a:xfrm>
            <a:off x="7254234" y="2319213"/>
            <a:ext cx="45165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LLMs</a:t>
            </a:r>
            <a:r>
              <a:rPr lang="zh-CN" altLang="en-US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Agents</a:t>
            </a:r>
            <a:endParaRPr lang="zh-CN" altLang="en-US" sz="1400" b="1" dirty="0">
              <a:solidFill>
                <a:srgbClr val="7030A0"/>
              </a:solidFill>
              <a:latin typeface="Avenir Next" panose="020B05030202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812862C-9A7B-59F8-DD52-366DA694F1C7}"/>
              </a:ext>
            </a:extLst>
          </p:cNvPr>
          <p:cNvSpPr txBox="1"/>
          <p:nvPr/>
        </p:nvSpPr>
        <p:spPr>
          <a:xfrm>
            <a:off x="7695410" y="271743"/>
            <a:ext cx="33592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Agents-powered</a:t>
            </a:r>
            <a:r>
              <a:rPr lang="zh-CN" altLang="en-US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Data</a:t>
            </a:r>
            <a:r>
              <a:rPr lang="zh-CN" altLang="en-US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Analytics</a:t>
            </a:r>
            <a:r>
              <a:rPr lang="zh-CN" altLang="en-US" sz="1400" b="1" dirty="0">
                <a:solidFill>
                  <a:srgbClr val="7030A0"/>
                </a:solidFill>
                <a:latin typeface="Avenir Next" panose="020B0503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E5092BE-FF1B-95A9-F6C5-B288E1FFF6FB}"/>
              </a:ext>
            </a:extLst>
          </p:cNvPr>
          <p:cNvSpPr/>
          <p:nvPr/>
        </p:nvSpPr>
        <p:spPr>
          <a:xfrm>
            <a:off x="7144043" y="2296224"/>
            <a:ext cx="4672726" cy="26096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99E7C12-0685-872D-26E4-EC43EF00A322}"/>
              </a:ext>
            </a:extLst>
          </p:cNvPr>
          <p:cNvSpPr/>
          <p:nvPr/>
        </p:nvSpPr>
        <p:spPr>
          <a:xfrm>
            <a:off x="7144043" y="5000843"/>
            <a:ext cx="4672726" cy="166051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121D02F-E8EB-9637-A631-B3E871827537}"/>
              </a:ext>
            </a:extLst>
          </p:cNvPr>
          <p:cNvSpPr/>
          <p:nvPr/>
        </p:nvSpPr>
        <p:spPr>
          <a:xfrm>
            <a:off x="7143175" y="252769"/>
            <a:ext cx="4672726" cy="191609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1A0A4C3-9C5A-A9A7-1AA1-2A4A4E33571E}"/>
              </a:ext>
            </a:extLst>
          </p:cNvPr>
          <p:cNvSpPr txBox="1"/>
          <p:nvPr/>
        </p:nvSpPr>
        <p:spPr>
          <a:xfrm>
            <a:off x="7175381" y="2541781"/>
            <a:ext cx="47215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b="1" dirty="0">
                <a:latin typeface="Avenir Next Condensed" panose="020B0506020202020204" pitchFamily="34" charset="0"/>
              </a:rPr>
              <a:t>1. </a:t>
            </a:r>
            <a:r>
              <a:rPr kumimoji="1" lang="en-US" altLang="zh-CN" sz="1200" b="1" dirty="0" err="1">
                <a:latin typeface="Avenir Next Condensed" panose="020B0506020202020204" pitchFamily="34" charset="0"/>
              </a:rPr>
              <a:t>OpenManus</a:t>
            </a:r>
            <a:r>
              <a:rPr kumimoji="1" lang="en-US" altLang="zh-CN" sz="1200" b="1" dirty="0">
                <a:latin typeface="Avenir Next Condensed" panose="020B0506020202020204" pitchFamily="34" charset="0"/>
              </a:rPr>
              <a:t>:</a:t>
            </a:r>
            <a:r>
              <a:rPr kumimoji="1" lang="zh-CN" altLang="en-US" sz="1200" b="1" dirty="0">
                <a:latin typeface="Avenir Next Condensed" panose="020B0506020202020204" pitchFamily="34" charset="0"/>
              </a:rPr>
              <a:t> </a:t>
            </a:r>
            <a:r>
              <a:rPr kumimoji="1" lang="en" altLang="zh-CN" sz="1200" b="1" dirty="0">
                <a:latin typeface="Avenir Next Condensed" panose="020B0506020202020204" pitchFamily="34" charset="0"/>
              </a:rPr>
              <a:t>An open-source framework for building general AI agents</a:t>
            </a:r>
            <a:endParaRPr lang="zh-CN" altLang="en-US" sz="1200" b="1" dirty="0">
              <a:latin typeface="Avenir Next Condensed" panose="020B0506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7E0C77C-287C-735D-29A8-E07402BB832E}"/>
              </a:ext>
            </a:extLst>
          </p:cNvPr>
          <p:cNvSpPr txBox="1"/>
          <p:nvPr/>
        </p:nvSpPr>
        <p:spPr>
          <a:xfrm>
            <a:off x="7194631" y="2986753"/>
            <a:ext cx="45902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b="1" dirty="0">
                <a:latin typeface="Avenir Next Condensed" panose="020B0506020202020204" pitchFamily="34" charset="0"/>
              </a:rPr>
              <a:t>2. From LLM Agents to Foundation Agents </a:t>
            </a:r>
            <a:endParaRPr lang="zh-CN" altLang="en-US" sz="1200" b="1" dirty="0">
              <a:latin typeface="Avenir Next Condensed" panose="020B0506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9BB45EE-72C2-7A79-0473-E6528B4B4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794" y="2786790"/>
            <a:ext cx="875715" cy="21892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75FF8D-804D-F716-D26C-F6183010A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558" y="2774992"/>
            <a:ext cx="2913204" cy="23726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26CFD3F-B3B2-D460-9C38-2D8D09F13D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752"/>
          <a:stretch/>
        </p:blipFill>
        <p:spPr>
          <a:xfrm>
            <a:off x="10198762" y="5694434"/>
            <a:ext cx="1571974" cy="818383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749FF813-8D07-40DB-2CE9-CEE9BE350574}"/>
              </a:ext>
            </a:extLst>
          </p:cNvPr>
          <p:cNvSpPr txBox="1"/>
          <p:nvPr/>
        </p:nvSpPr>
        <p:spPr>
          <a:xfrm>
            <a:off x="10101913" y="5291856"/>
            <a:ext cx="16761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050" b="1" dirty="0">
                <a:latin typeface="Avenir Next Condensed" panose="020B0506020202020204" pitchFamily="34" charset="0"/>
              </a:rPr>
              <a:t>Iterative Data Selection </a:t>
            </a:r>
          </a:p>
          <a:p>
            <a:pPr algn="ctr"/>
            <a:r>
              <a:rPr kumimoji="1" lang="en-US" altLang="zh-CN" sz="1050" b="1" dirty="0">
                <a:latin typeface="Avenir Next Condensed" panose="020B0506020202020204" pitchFamily="34" charset="0"/>
              </a:rPr>
              <a:t>for LLM Instruction Tuning</a:t>
            </a:r>
            <a:endParaRPr lang="zh-CN" altLang="en-US" sz="1050" b="1" dirty="0">
              <a:latin typeface="Avenir Next Condensed" panose="020B0506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C5017A9-9931-3A7C-ACB4-D1A486E6C161}"/>
              </a:ext>
            </a:extLst>
          </p:cNvPr>
          <p:cNvSpPr txBox="1"/>
          <p:nvPr/>
        </p:nvSpPr>
        <p:spPr>
          <a:xfrm>
            <a:off x="7077394" y="5279977"/>
            <a:ext cx="2897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200" b="1" dirty="0" err="1">
                <a:latin typeface="Avenir Next Condensed" panose="020B0506020202020204" pitchFamily="34" charset="0"/>
              </a:rPr>
              <a:t>GoodCore</a:t>
            </a:r>
            <a:r>
              <a:rPr kumimoji="1" lang="en-US" altLang="zh-CN" sz="1200" b="1" dirty="0">
                <a:latin typeface="Avenir Next Condensed" panose="020B0506020202020204" pitchFamily="34" charset="0"/>
              </a:rPr>
              <a:t>: Data-effective and Data-efficient Machine Learning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D8CFD08C-CC37-256C-E9D2-C54C0BF31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9990" y="5941648"/>
            <a:ext cx="1541784" cy="554797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92004706-AF61-A14E-D00A-1FD65A54BE6F}"/>
              </a:ext>
            </a:extLst>
          </p:cNvPr>
          <p:cNvSpPr txBox="1"/>
          <p:nvPr/>
        </p:nvSpPr>
        <p:spPr>
          <a:xfrm>
            <a:off x="7394624" y="5683146"/>
            <a:ext cx="23045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050" b="1" i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Best-of-SIGMOD 2023 Papers (CCF-A)</a:t>
            </a:r>
            <a:endParaRPr lang="zh-CN" altLang="en-US" sz="1050" b="1" i="1" dirty="0">
              <a:solidFill>
                <a:srgbClr val="C00000"/>
              </a:solidFill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55781BC5-CAC9-F458-126C-0A290060D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1774" y="5843044"/>
            <a:ext cx="1454601" cy="697376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8BF8C816-4A09-14F9-6730-9CEAF0E07AC5}"/>
              </a:ext>
            </a:extLst>
          </p:cNvPr>
          <p:cNvSpPr txBox="1"/>
          <p:nvPr/>
        </p:nvSpPr>
        <p:spPr>
          <a:xfrm>
            <a:off x="8224204" y="631276"/>
            <a:ext cx="1092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200" b="1" dirty="0">
                <a:latin typeface="Avenir Next Condensed" panose="020B0506020202020204" pitchFamily="34" charset="0"/>
              </a:rPr>
              <a:t>Text-to-SQL</a:t>
            </a:r>
            <a:endParaRPr lang="zh-CN" altLang="en-US" sz="12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323425D-19CC-4800-0004-C1519B3C22B4}"/>
              </a:ext>
            </a:extLst>
          </p:cNvPr>
          <p:cNvSpPr txBox="1"/>
          <p:nvPr/>
        </p:nvSpPr>
        <p:spPr>
          <a:xfrm>
            <a:off x="7254120" y="1616923"/>
            <a:ext cx="15850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</a:t>
            </a:r>
            <a:r>
              <a:rPr lang="en" altLang="zh-CN" sz="1000" b="1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SuperSQL</a:t>
            </a:r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, </a:t>
            </a:r>
            <a:r>
              <a:rPr kumimoji="1"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VLDB 2024]</a:t>
            </a:r>
          </a:p>
          <a:p>
            <a:pPr algn="ctr"/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[Alpha-SQL, </a:t>
            </a:r>
            <a:r>
              <a:rPr kumimoji="1"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ICML 2025]</a:t>
            </a:r>
          </a:p>
          <a:p>
            <a:pPr algn="ctr"/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</a:t>
            </a:r>
            <a:r>
              <a:rPr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NL2SQL-Bugs</a:t>
            </a:r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, </a:t>
            </a:r>
            <a:r>
              <a:rPr kumimoji="1"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KDD 2025]</a:t>
            </a:r>
            <a:endParaRPr lang="zh-CN" altLang="en-US" sz="1000" b="1" dirty="0">
              <a:solidFill>
                <a:srgbClr val="C00000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3515686-AC1D-D5D1-07B0-5EB937E4F99B}"/>
              </a:ext>
            </a:extLst>
          </p:cNvPr>
          <p:cNvSpPr txBox="1"/>
          <p:nvPr/>
        </p:nvSpPr>
        <p:spPr>
          <a:xfrm>
            <a:off x="10206105" y="631276"/>
            <a:ext cx="14445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200" b="1" dirty="0">
                <a:latin typeface="Avenir Next Condensed" panose="020B0506020202020204" pitchFamily="34" charset="0"/>
              </a:rPr>
              <a:t>  Data Visualization</a:t>
            </a:r>
            <a:endParaRPr lang="zh-CN" altLang="en-US" sz="1200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4EB44D2-DDE8-BFC1-F70C-928C0C7FD55A}"/>
              </a:ext>
            </a:extLst>
          </p:cNvPr>
          <p:cNvSpPr txBox="1"/>
          <p:nvPr/>
        </p:nvSpPr>
        <p:spPr>
          <a:xfrm>
            <a:off x="10198761" y="1616923"/>
            <a:ext cx="1698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</a:t>
            </a:r>
            <a:r>
              <a:rPr lang="en-US" altLang="zh-CN" sz="1000" b="1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StatQA</a:t>
            </a:r>
            <a:r>
              <a:rPr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, </a:t>
            </a:r>
            <a:r>
              <a:rPr lang="en" altLang="zh-CN" sz="1000" b="1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NeurIPS</a:t>
            </a:r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 2024]</a:t>
            </a:r>
          </a:p>
          <a:p>
            <a:pPr algn="ctr"/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[Weak2Strong, VLDB 2025] </a:t>
            </a:r>
          </a:p>
          <a:p>
            <a:pPr algn="ctr"/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[HARVis, CHI 2025</a:t>
            </a:r>
            <a:r>
              <a:rPr kumimoji="1"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]</a:t>
            </a:r>
            <a:endParaRPr lang="zh-CN" altLang="en-US" sz="1000" b="1" dirty="0">
              <a:solidFill>
                <a:srgbClr val="C00000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C95D9F5-4A05-8643-1429-735FF076D426}"/>
              </a:ext>
            </a:extLst>
          </p:cNvPr>
          <p:cNvSpPr txBox="1"/>
          <p:nvPr/>
        </p:nvSpPr>
        <p:spPr>
          <a:xfrm>
            <a:off x="9787342" y="2994009"/>
            <a:ext cx="21204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050" b="1" i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[ICLR 2025, Oral Paper, Top-1.8%]</a:t>
            </a:r>
            <a:endParaRPr lang="zh-CN" altLang="en-US" sz="1050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D9D67C2-F39B-10AF-21B0-29136EF34B08}"/>
              </a:ext>
            </a:extLst>
          </p:cNvPr>
          <p:cNvSpPr txBox="1"/>
          <p:nvPr/>
        </p:nvSpPr>
        <p:spPr>
          <a:xfrm>
            <a:off x="10206106" y="5100108"/>
            <a:ext cx="15719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[TODS</a:t>
            </a:r>
            <a:r>
              <a:rPr kumimoji="1" lang="zh-CN" altLang="en-US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2025,</a:t>
            </a:r>
            <a:r>
              <a:rPr kumimoji="1" lang="zh-CN" altLang="en-US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VLDB</a:t>
            </a:r>
            <a:r>
              <a:rPr kumimoji="1" lang="zh-CN" altLang="en-US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2022]</a:t>
            </a:r>
            <a:endParaRPr lang="zh-CN" altLang="en-US" sz="1000" b="1" dirty="0">
              <a:solidFill>
                <a:srgbClr val="C00000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50311436-8D5A-7DD9-E913-02D3B55A514A}"/>
              </a:ext>
            </a:extLst>
          </p:cNvPr>
          <p:cNvSpPr txBox="1"/>
          <p:nvPr/>
        </p:nvSpPr>
        <p:spPr>
          <a:xfrm>
            <a:off x="8734186" y="1616923"/>
            <a:ext cx="16045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</a:t>
            </a:r>
            <a:r>
              <a:rPr lang="en" altLang="zh-CN" sz="1000" b="1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LineNet</a:t>
            </a:r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, SIGMOD 2023]</a:t>
            </a:r>
          </a:p>
          <a:p>
            <a:pPr algn="ctr"/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</a:t>
            </a:r>
            <a:r>
              <a:rPr lang="en" altLang="zh-CN" sz="1000" b="1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HAIChart</a:t>
            </a:r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, VLDB 2024]</a:t>
            </a:r>
          </a:p>
          <a:p>
            <a:pPr algn="ctr"/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[</a:t>
            </a:r>
            <a:r>
              <a:rPr lang="en" altLang="zh-CN" sz="1000" b="1" dirty="0" err="1">
                <a:solidFill>
                  <a:srgbClr val="C00000"/>
                </a:solidFill>
                <a:latin typeface="Avenir Next Condensed" panose="020B0506020202020204" pitchFamily="34" charset="0"/>
              </a:rPr>
              <a:t>LakeFill</a:t>
            </a:r>
            <a:r>
              <a:rPr lang="en" altLang="zh-CN" sz="1000" b="1" dirty="0">
                <a:solidFill>
                  <a:srgbClr val="C00000"/>
                </a:solidFill>
                <a:latin typeface="Avenir Next Condensed" panose="020B0506020202020204" pitchFamily="34" charset="0"/>
              </a:rPr>
              <a:t>, VLDB 2025]</a:t>
            </a: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A72CEB4B-7097-5895-7B9A-6270A52998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2381" y="979508"/>
            <a:ext cx="4398242" cy="591840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B5BDC5E5-3AB5-20F0-E6FC-D7DB638E205D}"/>
              </a:ext>
            </a:extLst>
          </p:cNvPr>
          <p:cNvSpPr txBox="1"/>
          <p:nvPr/>
        </p:nvSpPr>
        <p:spPr>
          <a:xfrm>
            <a:off x="7233253" y="631276"/>
            <a:ext cx="1092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200" b="1" dirty="0">
                <a:latin typeface="Avenir Next Condensed" panose="020B0506020202020204" pitchFamily="34" charset="0"/>
              </a:rPr>
              <a:t>RAG</a:t>
            </a:r>
            <a:endParaRPr lang="zh-CN" altLang="en-US" sz="1200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4F45438D-8DE3-81D8-4CA6-050DE1E939C4}"/>
              </a:ext>
            </a:extLst>
          </p:cNvPr>
          <p:cNvSpPr txBox="1"/>
          <p:nvPr/>
        </p:nvSpPr>
        <p:spPr>
          <a:xfrm>
            <a:off x="9215155" y="631276"/>
            <a:ext cx="1092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200" b="1" dirty="0">
                <a:latin typeface="Avenir Next Condensed" panose="020B0506020202020204" pitchFamily="34" charset="0"/>
              </a:rPr>
              <a:t>Document QA</a:t>
            </a:r>
            <a:endParaRPr lang="zh-CN" altLang="en-US" sz="1200" dirty="0"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525C3ACC-773B-AC86-9C95-62D55CFAEE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525" y="225582"/>
            <a:ext cx="5166270" cy="3049572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1D51B4E9-8B42-4DC6-327E-924709CBBD74}"/>
              </a:ext>
            </a:extLst>
          </p:cNvPr>
          <p:cNvSpPr txBox="1"/>
          <p:nvPr/>
        </p:nvSpPr>
        <p:spPr>
          <a:xfrm>
            <a:off x="253485" y="3227532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hlinkClick r:id="rId12"/>
              </a:rPr>
              <a:t>https://github.com/HKUSTDial/Alpha-SQL</a:t>
            </a:r>
            <a:endParaRPr lang="en-US" altLang="zh-CN" sz="1600" dirty="0"/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AAE02C2A-2907-DB32-6A05-A6BA7C4B4D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5008" y="1463040"/>
            <a:ext cx="1780368" cy="205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7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BA694F5-B1CA-E41E-0A0B-988315D89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9" y="1210020"/>
            <a:ext cx="8423437" cy="455132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DE62F2-0B8D-26DC-FB08-C379B140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pPr/>
              <a:t>2</a:t>
            </a:fld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AADD125-7D65-7E1F-B6D7-FA7FFEC3ED3E}"/>
              </a:ext>
            </a:extLst>
          </p:cNvPr>
          <p:cNvGrpSpPr/>
          <p:nvPr/>
        </p:nvGrpSpPr>
        <p:grpSpPr>
          <a:xfrm>
            <a:off x="1099128" y="1865744"/>
            <a:ext cx="3971636" cy="1115408"/>
            <a:chOff x="1099128" y="1865744"/>
            <a:chExt cx="3971636" cy="1115408"/>
          </a:xfrm>
        </p:grpSpPr>
        <p:cxnSp>
          <p:nvCxnSpPr>
            <p:cNvPr id="5" name="曲线连接符 4">
              <a:extLst>
                <a:ext uri="{FF2B5EF4-FFF2-40B4-BE49-F238E27FC236}">
                  <a16:creationId xmlns:a16="http://schemas.microsoft.com/office/drawing/2014/main" id="{3B1DB12A-F80C-29C7-37C6-298B0FE28F0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99128" y="1865744"/>
              <a:ext cx="1597891" cy="1069225"/>
            </a:xfrm>
            <a:prstGeom prst="curvedConnector3">
              <a:avLst>
                <a:gd name="adj1" fmla="val 99711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曲线连接符 13">
              <a:extLst>
                <a:ext uri="{FF2B5EF4-FFF2-40B4-BE49-F238E27FC236}">
                  <a16:creationId xmlns:a16="http://schemas.microsoft.com/office/drawing/2014/main" id="{7F72081F-E7F9-BBD6-9ACF-6BC551A79FC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76644" y="1987031"/>
              <a:ext cx="1115406" cy="872835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曲线连接符 20">
            <a:extLst>
              <a:ext uri="{FF2B5EF4-FFF2-40B4-BE49-F238E27FC236}">
                <a16:creationId xmlns:a16="http://schemas.microsoft.com/office/drawing/2014/main" id="{34D4F11A-C4C1-4036-EB24-561E5D02660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00730" y="2189019"/>
            <a:ext cx="1274617" cy="628070"/>
          </a:xfrm>
          <a:prstGeom prst="curved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曲线连接符 23">
            <a:extLst>
              <a:ext uri="{FF2B5EF4-FFF2-40B4-BE49-F238E27FC236}">
                <a16:creationId xmlns:a16="http://schemas.microsoft.com/office/drawing/2014/main" id="{2880D809-DAF4-8438-3FED-DF59DC5E0240}"/>
              </a:ext>
            </a:extLst>
          </p:cNvPr>
          <p:cNvCxnSpPr>
            <a:cxnSpLocks/>
          </p:cNvCxnSpPr>
          <p:nvPr/>
        </p:nvCxnSpPr>
        <p:spPr>
          <a:xfrm rot="5400000">
            <a:off x="1612714" y="1924812"/>
            <a:ext cx="1366206" cy="1248070"/>
          </a:xfrm>
          <a:prstGeom prst="curved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曲线连接符 26">
            <a:extLst>
              <a:ext uri="{FF2B5EF4-FFF2-40B4-BE49-F238E27FC236}">
                <a16:creationId xmlns:a16="http://schemas.microsoft.com/office/drawing/2014/main" id="{15D26FDB-AD1F-4C7A-78D6-DEBA2AA60F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46582" y="1865742"/>
            <a:ext cx="1750330" cy="1366207"/>
          </a:xfrm>
          <a:prstGeom prst="curvedConnector3">
            <a:avLst>
              <a:gd name="adj1" fmla="val 103297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曲线连接符 29">
            <a:extLst>
              <a:ext uri="{FF2B5EF4-FFF2-40B4-BE49-F238E27FC236}">
                <a16:creationId xmlns:a16="http://schemas.microsoft.com/office/drawing/2014/main" id="{72388D34-5C28-9A88-20B6-7E0670C9D419}"/>
              </a:ext>
            </a:extLst>
          </p:cNvPr>
          <p:cNvCxnSpPr>
            <a:cxnSpLocks/>
          </p:cNvCxnSpPr>
          <p:nvPr/>
        </p:nvCxnSpPr>
        <p:spPr>
          <a:xfrm rot="5400000">
            <a:off x="6593135" y="2226365"/>
            <a:ext cx="1353532" cy="65402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可选流程 31">
            <a:extLst>
              <a:ext uri="{FF2B5EF4-FFF2-40B4-BE49-F238E27FC236}">
                <a16:creationId xmlns:a16="http://schemas.microsoft.com/office/drawing/2014/main" id="{66410CC8-800D-AC9E-E6AE-C3291FB4B89C}"/>
              </a:ext>
            </a:extLst>
          </p:cNvPr>
          <p:cNvSpPr/>
          <p:nvPr/>
        </p:nvSpPr>
        <p:spPr>
          <a:xfrm>
            <a:off x="8146473" y="90487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C1. Ambiguous NL Query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34" name="肘形连接符 33">
            <a:extLst>
              <a:ext uri="{FF2B5EF4-FFF2-40B4-BE49-F238E27FC236}">
                <a16:creationId xmlns:a16="http://schemas.microsoft.com/office/drawing/2014/main" id="{95D8BDF0-66E8-2EE6-1B8F-18B97395BA5C}"/>
              </a:ext>
            </a:extLst>
          </p:cNvPr>
          <p:cNvCxnSpPr/>
          <p:nvPr/>
        </p:nvCxnSpPr>
        <p:spPr>
          <a:xfrm>
            <a:off x="469804" y="2139169"/>
            <a:ext cx="3389745" cy="2650836"/>
          </a:xfrm>
          <a:prstGeom prst="bentConnector3">
            <a:avLst>
              <a:gd name="adj1" fmla="val -1226"/>
            </a:avLst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6186B648-98F3-61C4-7A52-C5F5B6490977}"/>
              </a:ext>
            </a:extLst>
          </p:cNvPr>
          <p:cNvCxnSpPr/>
          <p:nvPr/>
        </p:nvCxnSpPr>
        <p:spPr>
          <a:xfrm flipH="1" flipV="1">
            <a:off x="4414982" y="4802909"/>
            <a:ext cx="323273" cy="655782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可选流程 37">
            <a:extLst>
              <a:ext uri="{FF2B5EF4-FFF2-40B4-BE49-F238E27FC236}">
                <a16:creationId xmlns:a16="http://schemas.microsoft.com/office/drawing/2014/main" id="{91407170-442F-CC16-F6CC-FCDB80BF0BCB}"/>
              </a:ext>
            </a:extLst>
          </p:cNvPr>
          <p:cNvSpPr/>
          <p:nvPr/>
        </p:nvSpPr>
        <p:spPr>
          <a:xfrm>
            <a:off x="8146473" y="673344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C2. Requiring Domain Knowledge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9" name="可选流程 38">
            <a:extLst>
              <a:ext uri="{FF2B5EF4-FFF2-40B4-BE49-F238E27FC236}">
                <a16:creationId xmlns:a16="http://schemas.microsoft.com/office/drawing/2014/main" id="{4FB2EC68-9E73-9CFA-A4C1-A58D1BD76416}"/>
              </a:ext>
            </a:extLst>
          </p:cNvPr>
          <p:cNvSpPr/>
          <p:nvPr/>
        </p:nvSpPr>
        <p:spPr>
          <a:xfrm>
            <a:off x="8146473" y="1316265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C3. </a:t>
            </a:r>
            <a:r>
              <a:rPr lang="en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Complex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Database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Schema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kumimoji="1"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BDA00B-41FB-F0C5-5682-1DB692FE454A}"/>
              </a:ext>
            </a:extLst>
          </p:cNvPr>
          <p:cNvSpPr txBox="1"/>
          <p:nvPr/>
        </p:nvSpPr>
        <p:spPr>
          <a:xfrm>
            <a:off x="7554057" y="2139169"/>
            <a:ext cx="495104" cy="408623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C1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705F70-1FF9-833E-8B2F-F40E19507073}"/>
              </a:ext>
            </a:extLst>
          </p:cNvPr>
          <p:cNvSpPr txBox="1"/>
          <p:nvPr/>
        </p:nvSpPr>
        <p:spPr>
          <a:xfrm>
            <a:off x="6060282" y="5262687"/>
            <a:ext cx="495104" cy="408623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C2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AC02C7-50E6-B37F-32BB-90B559228B34}"/>
              </a:ext>
            </a:extLst>
          </p:cNvPr>
          <p:cNvSpPr txBox="1"/>
          <p:nvPr/>
        </p:nvSpPr>
        <p:spPr>
          <a:xfrm>
            <a:off x="-31437" y="2298742"/>
            <a:ext cx="495104" cy="408623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C3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F18D70D3-59C2-E64A-6330-0B730CD9E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ym typeface="Times New Roman" panose="02020603050405020304" pitchFamily="18" charset="0"/>
              </a:rPr>
              <a:t>Task Challenges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02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8" grpId="0" animBg="1"/>
      <p:bldP spid="39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8A3C7-30DC-8C84-F049-93A697B81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FD7E89-2A02-2107-6A2D-6721637D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Alpha-SQL:</a:t>
            </a:r>
            <a:r>
              <a:rPr kumimoji="1" lang="zh-CN" altLang="en-US" dirty="0"/>
              <a:t> </a:t>
            </a:r>
            <a:r>
              <a:rPr kumimoji="1" lang="en-US" altLang="zh-CN" dirty="0"/>
              <a:t>Upper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Accuracy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426CD6-BEB2-3D61-989A-39BB5AB2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t>29</a:t>
            </a:fld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59BC3D-B344-F0D6-BE76-19550462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99" y="1596682"/>
            <a:ext cx="6717401" cy="455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08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ECD66B-41A3-7710-0F2A-6D8CB614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Alpha-SQL:</a:t>
            </a:r>
            <a:r>
              <a:rPr kumimoji="1" lang="zh-CN" altLang="en-US" dirty="0"/>
              <a:t> </a:t>
            </a:r>
            <a:r>
              <a:rPr kumimoji="1" lang="en-US" altLang="zh-CN" dirty="0"/>
              <a:t>Top-K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Accuracy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6BE2F3-E5B1-D355-8CD6-17DF1E93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30</a:t>
            </a:fld>
            <a:endParaRPr kumimoji="1" lang="zh-CN" altLang="en-US" dirty="0"/>
          </a:p>
        </p:txBody>
      </p:sp>
      <p:graphicFrame>
        <p:nvGraphicFramePr>
          <p:cNvPr id="5" name="Google Shape;192;p20">
            <a:extLst>
              <a:ext uri="{FF2B5EF4-FFF2-40B4-BE49-F238E27FC236}">
                <a16:creationId xmlns:a16="http://schemas.microsoft.com/office/drawing/2014/main" id="{61DBAA54-EA37-715E-73FC-5067054570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70967"/>
              </p:ext>
            </p:extLst>
          </p:nvPr>
        </p:nvGraphicFramePr>
        <p:xfrm>
          <a:off x="1792994" y="2057490"/>
          <a:ext cx="8606012" cy="27430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31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9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dirty="0"/>
                        <a:t>Methods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/>
                        <a:t>Base</a:t>
                      </a:r>
                      <a:r>
                        <a:rPr lang="zh-CN" altLang="en-US" b="0" dirty="0"/>
                        <a:t> </a:t>
                      </a:r>
                      <a:r>
                        <a:rPr lang="zh-CN" b="0" dirty="0"/>
                        <a:t>LLM</a:t>
                      </a:r>
                      <a:r>
                        <a:rPr lang="en-US" altLang="zh-CN" b="0" dirty="0"/>
                        <a:t>s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/>
                        <a:t>Top-K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dirty="0"/>
                        <a:t>Accuracy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/>
                        <a:t>Alpha</a:t>
                      </a:r>
                      <a:r>
                        <a:rPr lang="zh-CN" b="0" dirty="0"/>
                        <a:t>-SQL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b="0" dirty="0"/>
                        <a:t>Qwen2.5-Coder-</a:t>
                      </a:r>
                      <a:r>
                        <a:rPr lang="en-US" altLang="zh-CN" b="0" dirty="0"/>
                        <a:t>32</a:t>
                      </a:r>
                      <a:r>
                        <a:rPr lang="zh-CN" b="0" dirty="0"/>
                        <a:t>B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>
                          <a:solidFill>
                            <a:srgbClr val="6AA84F"/>
                          </a:solidFill>
                        </a:rPr>
                        <a:t>Top-1</a:t>
                      </a:r>
                      <a:endParaRPr b="0" dirty="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1" dirty="0"/>
                        <a:t>69.7</a:t>
                      </a:r>
                      <a:r>
                        <a:rPr lang="zh-CN" b="1" dirty="0"/>
                        <a:t>%</a:t>
                      </a: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48931346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/>
                        <a:t>Alpha</a:t>
                      </a:r>
                      <a:r>
                        <a:rPr lang="zh-CN" b="0" dirty="0"/>
                        <a:t>-SQL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b="0" dirty="0"/>
                        <a:t>Qwen2.5-Coder-</a:t>
                      </a:r>
                      <a:r>
                        <a:rPr lang="en-US" altLang="zh-CN" b="0" dirty="0"/>
                        <a:t>32</a:t>
                      </a:r>
                      <a:r>
                        <a:rPr lang="zh-CN" b="0" dirty="0"/>
                        <a:t>B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>
                          <a:solidFill>
                            <a:srgbClr val="6AA84F"/>
                          </a:solidFill>
                        </a:rPr>
                        <a:t>Top-2</a:t>
                      </a:r>
                      <a:endParaRPr b="0" dirty="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1" dirty="0"/>
                        <a:t>78.4%</a:t>
                      </a: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53615831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/>
                        <a:t>Alpha</a:t>
                      </a:r>
                      <a:r>
                        <a:rPr lang="zh-CN" b="0" dirty="0"/>
                        <a:t>-SQL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b="0" dirty="0"/>
                        <a:t>Qwen2.5-Coder-</a:t>
                      </a:r>
                      <a:r>
                        <a:rPr lang="en-US" altLang="zh-CN" b="0" dirty="0"/>
                        <a:t>32</a:t>
                      </a:r>
                      <a:r>
                        <a:rPr lang="zh-CN" b="0" dirty="0"/>
                        <a:t>B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>
                          <a:solidFill>
                            <a:srgbClr val="6AA84F"/>
                          </a:solidFill>
                        </a:rPr>
                        <a:t>Top-3</a:t>
                      </a:r>
                      <a:endParaRPr b="0" dirty="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/>
                        <a:t>80.8%</a:t>
                      </a: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20346367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/>
                        <a:t>Alpha</a:t>
                      </a:r>
                      <a:r>
                        <a:rPr lang="zh-CN" b="0" dirty="0"/>
                        <a:t>-SQL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b="0" dirty="0"/>
                        <a:t>Qwen2.5-Coder-</a:t>
                      </a:r>
                      <a:r>
                        <a:rPr lang="en-US" altLang="zh-CN" b="0" dirty="0"/>
                        <a:t>32</a:t>
                      </a:r>
                      <a:r>
                        <a:rPr lang="zh-CN" b="0" dirty="0"/>
                        <a:t>B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>
                          <a:solidFill>
                            <a:srgbClr val="6AA84F"/>
                          </a:solidFill>
                        </a:rPr>
                        <a:t>Top-4</a:t>
                      </a:r>
                      <a:endParaRPr b="0" dirty="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/>
                        <a:t>81.6%</a:t>
                      </a: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94991876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/>
                        <a:t>Alpha</a:t>
                      </a:r>
                      <a:r>
                        <a:rPr lang="zh-CN" b="0" dirty="0"/>
                        <a:t>-SQL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b="0" dirty="0"/>
                        <a:t>Qwen2.5-Coder-</a:t>
                      </a:r>
                      <a:r>
                        <a:rPr lang="en-US" altLang="zh-CN" b="0" dirty="0"/>
                        <a:t>32</a:t>
                      </a:r>
                      <a:r>
                        <a:rPr lang="zh-CN" b="0" dirty="0"/>
                        <a:t>B</a:t>
                      </a:r>
                      <a:endParaRPr b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b="0" dirty="0">
                          <a:solidFill>
                            <a:srgbClr val="6AA84F"/>
                          </a:solidFill>
                        </a:rPr>
                        <a:t>Top-5</a:t>
                      </a:r>
                      <a:endParaRPr b="0" dirty="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/>
                        <a:t>81.7</a:t>
                      </a:r>
                      <a:r>
                        <a:rPr lang="en-US" altLang="zh-CN" b="1" dirty="0"/>
                        <a:t>%</a:t>
                      </a:r>
                      <a:endParaRPr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2050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81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6CF2F22-EA11-123B-2674-3B42049F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9" y="1210020"/>
            <a:ext cx="8423437" cy="455132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DE62F2-0B8D-26DC-FB08-C379B140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pPr/>
              <a:t>3</a:t>
            </a:fld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AADD125-7D65-7E1F-B6D7-FA7FFEC3ED3E}"/>
              </a:ext>
            </a:extLst>
          </p:cNvPr>
          <p:cNvGrpSpPr/>
          <p:nvPr/>
        </p:nvGrpSpPr>
        <p:grpSpPr>
          <a:xfrm>
            <a:off x="1099128" y="1865744"/>
            <a:ext cx="3971636" cy="1115408"/>
            <a:chOff x="1099128" y="1865744"/>
            <a:chExt cx="3971636" cy="1115408"/>
          </a:xfrm>
        </p:grpSpPr>
        <p:cxnSp>
          <p:nvCxnSpPr>
            <p:cNvPr id="5" name="曲线连接符 4">
              <a:extLst>
                <a:ext uri="{FF2B5EF4-FFF2-40B4-BE49-F238E27FC236}">
                  <a16:creationId xmlns:a16="http://schemas.microsoft.com/office/drawing/2014/main" id="{3B1DB12A-F80C-29C7-37C6-298B0FE28F0A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99128" y="1865744"/>
              <a:ext cx="1597891" cy="1069225"/>
            </a:xfrm>
            <a:prstGeom prst="curvedConnector3">
              <a:avLst>
                <a:gd name="adj1" fmla="val 99711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曲线连接符 13">
              <a:extLst>
                <a:ext uri="{FF2B5EF4-FFF2-40B4-BE49-F238E27FC236}">
                  <a16:creationId xmlns:a16="http://schemas.microsoft.com/office/drawing/2014/main" id="{7F72081F-E7F9-BBD6-9ACF-6BC551A79FC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76644" y="1987031"/>
              <a:ext cx="1115406" cy="872835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曲线连接符 20">
            <a:extLst>
              <a:ext uri="{FF2B5EF4-FFF2-40B4-BE49-F238E27FC236}">
                <a16:creationId xmlns:a16="http://schemas.microsoft.com/office/drawing/2014/main" id="{34D4F11A-C4C1-4036-EB24-561E5D02660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00730" y="2189019"/>
            <a:ext cx="1274617" cy="628070"/>
          </a:xfrm>
          <a:prstGeom prst="curved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曲线连接符 23">
            <a:extLst>
              <a:ext uri="{FF2B5EF4-FFF2-40B4-BE49-F238E27FC236}">
                <a16:creationId xmlns:a16="http://schemas.microsoft.com/office/drawing/2014/main" id="{2880D809-DAF4-8438-3FED-DF59DC5E0240}"/>
              </a:ext>
            </a:extLst>
          </p:cNvPr>
          <p:cNvCxnSpPr>
            <a:cxnSpLocks/>
          </p:cNvCxnSpPr>
          <p:nvPr/>
        </p:nvCxnSpPr>
        <p:spPr>
          <a:xfrm rot="5400000">
            <a:off x="1612714" y="1924812"/>
            <a:ext cx="1366206" cy="1248070"/>
          </a:xfrm>
          <a:prstGeom prst="curvedConnector3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曲线连接符 26">
            <a:extLst>
              <a:ext uri="{FF2B5EF4-FFF2-40B4-BE49-F238E27FC236}">
                <a16:creationId xmlns:a16="http://schemas.microsoft.com/office/drawing/2014/main" id="{15D26FDB-AD1F-4C7A-78D6-DEBA2AA60F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46582" y="1865742"/>
            <a:ext cx="1750330" cy="1366207"/>
          </a:xfrm>
          <a:prstGeom prst="curvedConnector3">
            <a:avLst>
              <a:gd name="adj1" fmla="val 103297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曲线连接符 29">
            <a:extLst>
              <a:ext uri="{FF2B5EF4-FFF2-40B4-BE49-F238E27FC236}">
                <a16:creationId xmlns:a16="http://schemas.microsoft.com/office/drawing/2014/main" id="{72388D34-5C28-9A88-20B6-7E0670C9D419}"/>
              </a:ext>
            </a:extLst>
          </p:cNvPr>
          <p:cNvCxnSpPr>
            <a:cxnSpLocks/>
          </p:cNvCxnSpPr>
          <p:nvPr/>
        </p:nvCxnSpPr>
        <p:spPr>
          <a:xfrm rot="5400000">
            <a:off x="6593135" y="2226365"/>
            <a:ext cx="1353532" cy="65402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可选流程 31">
            <a:extLst>
              <a:ext uri="{FF2B5EF4-FFF2-40B4-BE49-F238E27FC236}">
                <a16:creationId xmlns:a16="http://schemas.microsoft.com/office/drawing/2014/main" id="{66410CC8-800D-AC9E-E6AE-C3291FB4B89C}"/>
              </a:ext>
            </a:extLst>
          </p:cNvPr>
          <p:cNvSpPr/>
          <p:nvPr/>
        </p:nvSpPr>
        <p:spPr>
          <a:xfrm>
            <a:off x="8146473" y="90487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C1. Ambiguous NL Query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34" name="肘形连接符 33">
            <a:extLst>
              <a:ext uri="{FF2B5EF4-FFF2-40B4-BE49-F238E27FC236}">
                <a16:creationId xmlns:a16="http://schemas.microsoft.com/office/drawing/2014/main" id="{95D8BDF0-66E8-2EE6-1B8F-18B97395BA5C}"/>
              </a:ext>
            </a:extLst>
          </p:cNvPr>
          <p:cNvCxnSpPr/>
          <p:nvPr/>
        </p:nvCxnSpPr>
        <p:spPr>
          <a:xfrm>
            <a:off x="457201" y="2103582"/>
            <a:ext cx="3389745" cy="2650836"/>
          </a:xfrm>
          <a:prstGeom prst="bentConnector3">
            <a:avLst>
              <a:gd name="adj1" fmla="val -2044"/>
            </a:avLst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6186B648-98F3-61C4-7A52-C5F5B6490977}"/>
              </a:ext>
            </a:extLst>
          </p:cNvPr>
          <p:cNvCxnSpPr/>
          <p:nvPr/>
        </p:nvCxnSpPr>
        <p:spPr>
          <a:xfrm flipH="1" flipV="1">
            <a:off x="4414982" y="4802909"/>
            <a:ext cx="323273" cy="655782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可选流程 37">
            <a:extLst>
              <a:ext uri="{FF2B5EF4-FFF2-40B4-BE49-F238E27FC236}">
                <a16:creationId xmlns:a16="http://schemas.microsoft.com/office/drawing/2014/main" id="{91407170-442F-CC16-F6CC-FCDB80BF0BCB}"/>
              </a:ext>
            </a:extLst>
          </p:cNvPr>
          <p:cNvSpPr/>
          <p:nvPr/>
        </p:nvSpPr>
        <p:spPr>
          <a:xfrm>
            <a:off x="8146473" y="673344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C2. Requiring Domain Knowledge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9" name="可选流程 38">
            <a:extLst>
              <a:ext uri="{FF2B5EF4-FFF2-40B4-BE49-F238E27FC236}">
                <a16:creationId xmlns:a16="http://schemas.microsoft.com/office/drawing/2014/main" id="{4FB2EC68-9E73-9CFA-A4C1-A58D1BD76416}"/>
              </a:ext>
            </a:extLst>
          </p:cNvPr>
          <p:cNvSpPr/>
          <p:nvPr/>
        </p:nvSpPr>
        <p:spPr>
          <a:xfrm>
            <a:off x="8146473" y="1316265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C3. </a:t>
            </a:r>
            <a:r>
              <a:rPr lang="en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Complex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Database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Schema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kumimoji="1"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5DF9FCE-63D5-959D-DE1C-DA105923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807" y="2898486"/>
            <a:ext cx="4835823" cy="3826694"/>
          </a:xfrm>
          <a:prstGeom prst="rect">
            <a:avLst/>
          </a:prstGeom>
        </p:spPr>
      </p:pic>
      <p:sp>
        <p:nvSpPr>
          <p:cNvPr id="6" name="可选流程 5">
            <a:extLst>
              <a:ext uri="{FF2B5EF4-FFF2-40B4-BE49-F238E27FC236}">
                <a16:creationId xmlns:a16="http://schemas.microsoft.com/office/drawing/2014/main" id="{A5269E28-5FB0-445F-F50C-57CE810A4062}"/>
              </a:ext>
            </a:extLst>
          </p:cNvPr>
          <p:cNvSpPr/>
          <p:nvPr/>
        </p:nvSpPr>
        <p:spPr>
          <a:xfrm>
            <a:off x="8146473" y="1934897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C4. </a:t>
            </a:r>
            <a:r>
              <a:rPr lang="en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Multiple Possible SQL Queries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949D1FD-550A-D7FB-94EC-64C49D03BBC5}"/>
              </a:ext>
            </a:extLst>
          </p:cNvPr>
          <p:cNvSpPr txBox="1"/>
          <p:nvPr/>
        </p:nvSpPr>
        <p:spPr>
          <a:xfrm>
            <a:off x="9690303" y="4634590"/>
            <a:ext cx="15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LiteraryGenre</a:t>
            </a:r>
            <a:endParaRPr kumimoji="1" lang="zh-CN" altLang="en-US" i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5073FF3-3F06-A137-0BD6-EECC5221419C}"/>
              </a:ext>
            </a:extLst>
          </p:cNvPr>
          <p:cNvSpPr txBox="1"/>
          <p:nvPr/>
        </p:nvSpPr>
        <p:spPr>
          <a:xfrm>
            <a:off x="9845137" y="6490977"/>
            <a:ext cx="15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LiteraryGenre</a:t>
            </a:r>
            <a:endParaRPr kumimoji="1" lang="zh-CN" altLang="en-US" i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任意形状 14">
            <a:extLst>
              <a:ext uri="{FF2B5EF4-FFF2-40B4-BE49-F238E27FC236}">
                <a16:creationId xmlns:a16="http://schemas.microsoft.com/office/drawing/2014/main" id="{AA950C79-5B4A-B9EF-87AF-1CA28B189F9F}"/>
              </a:ext>
            </a:extLst>
          </p:cNvPr>
          <p:cNvSpPr/>
          <p:nvPr/>
        </p:nvSpPr>
        <p:spPr>
          <a:xfrm>
            <a:off x="5545667" y="1473200"/>
            <a:ext cx="2302933" cy="1964267"/>
          </a:xfrm>
          <a:custGeom>
            <a:avLst/>
            <a:gdLst>
              <a:gd name="connsiteX0" fmla="*/ 2065866 w 2302933"/>
              <a:gd name="connsiteY0" fmla="*/ 0 h 1964267"/>
              <a:gd name="connsiteX1" fmla="*/ 1793832 w 2302933"/>
              <a:gd name="connsiteY1" fmla="*/ 151130 h 1964267"/>
              <a:gd name="connsiteX2" fmla="*/ 1532466 w 2302933"/>
              <a:gd name="connsiteY2" fmla="*/ 296333 h 1964267"/>
              <a:gd name="connsiteX3" fmla="*/ 1134533 w 2302933"/>
              <a:gd name="connsiteY3" fmla="*/ 385233 h 1964267"/>
              <a:gd name="connsiteX4" fmla="*/ 736600 w 2302933"/>
              <a:gd name="connsiteY4" fmla="*/ 474133 h 1964267"/>
              <a:gd name="connsiteX5" fmla="*/ 441621 w 2302933"/>
              <a:gd name="connsiteY5" fmla="*/ 645837 h 1964267"/>
              <a:gd name="connsiteX6" fmla="*/ 169333 w 2302933"/>
              <a:gd name="connsiteY6" fmla="*/ 804333 h 1964267"/>
              <a:gd name="connsiteX7" fmla="*/ 84667 w 2302933"/>
              <a:gd name="connsiteY7" fmla="*/ 1109133 h 1964267"/>
              <a:gd name="connsiteX8" fmla="*/ 0 w 2302933"/>
              <a:gd name="connsiteY8" fmla="*/ 1413933 h 1964267"/>
              <a:gd name="connsiteX9" fmla="*/ 160866 w 2302933"/>
              <a:gd name="connsiteY9" fmla="*/ 1964267 h 1964267"/>
              <a:gd name="connsiteX10" fmla="*/ 563287 w 2302933"/>
              <a:gd name="connsiteY10" fmla="*/ 1935226 h 1964267"/>
              <a:gd name="connsiteX11" fmla="*/ 982133 w 2302933"/>
              <a:gd name="connsiteY11" fmla="*/ 1905000 h 1964267"/>
              <a:gd name="connsiteX12" fmla="*/ 1319445 w 2302933"/>
              <a:gd name="connsiteY12" fmla="*/ 1860296 h 1964267"/>
              <a:gd name="connsiteX13" fmla="*/ 1684866 w 2302933"/>
              <a:gd name="connsiteY13" fmla="*/ 1811867 h 1964267"/>
              <a:gd name="connsiteX14" fmla="*/ 1913466 w 2302933"/>
              <a:gd name="connsiteY14" fmla="*/ 1303867 h 1964267"/>
              <a:gd name="connsiteX15" fmla="*/ 2108200 w 2302933"/>
              <a:gd name="connsiteY15" fmla="*/ 931334 h 1964267"/>
              <a:gd name="connsiteX16" fmla="*/ 2302933 w 2302933"/>
              <a:gd name="connsiteY16" fmla="*/ 558800 h 1964267"/>
              <a:gd name="connsiteX17" fmla="*/ 2235200 w 2302933"/>
              <a:gd name="connsiteY17" fmla="*/ 186267 h 1964267"/>
              <a:gd name="connsiteX18" fmla="*/ 2065866 w 2302933"/>
              <a:gd name="connsiteY18" fmla="*/ 0 h 19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02933" h="1964267" fill="none" extrusionOk="0">
                <a:moveTo>
                  <a:pt x="2065866" y="0"/>
                </a:moveTo>
                <a:cubicBezTo>
                  <a:pt x="1940726" y="77785"/>
                  <a:pt x="1894364" y="60621"/>
                  <a:pt x="1793832" y="151130"/>
                </a:cubicBezTo>
                <a:cubicBezTo>
                  <a:pt x="1693299" y="241639"/>
                  <a:pt x="1646701" y="198287"/>
                  <a:pt x="1532466" y="296333"/>
                </a:cubicBezTo>
                <a:cubicBezTo>
                  <a:pt x="1351708" y="369778"/>
                  <a:pt x="1312911" y="321379"/>
                  <a:pt x="1134533" y="385233"/>
                </a:cubicBezTo>
                <a:cubicBezTo>
                  <a:pt x="956155" y="449087"/>
                  <a:pt x="900509" y="422026"/>
                  <a:pt x="736600" y="474133"/>
                </a:cubicBezTo>
                <a:cubicBezTo>
                  <a:pt x="628906" y="558260"/>
                  <a:pt x="497349" y="582577"/>
                  <a:pt x="441621" y="645837"/>
                </a:cubicBezTo>
                <a:cubicBezTo>
                  <a:pt x="385893" y="709097"/>
                  <a:pt x="273949" y="716323"/>
                  <a:pt x="169333" y="804333"/>
                </a:cubicBezTo>
                <a:cubicBezTo>
                  <a:pt x="164468" y="871891"/>
                  <a:pt x="100435" y="1045393"/>
                  <a:pt x="84667" y="1109133"/>
                </a:cubicBezTo>
                <a:cubicBezTo>
                  <a:pt x="68899" y="1172873"/>
                  <a:pt x="-17010" y="1337847"/>
                  <a:pt x="0" y="1413933"/>
                </a:cubicBezTo>
                <a:cubicBezTo>
                  <a:pt x="68988" y="1514930"/>
                  <a:pt x="28450" y="1752839"/>
                  <a:pt x="160866" y="1964267"/>
                </a:cubicBezTo>
                <a:cubicBezTo>
                  <a:pt x="307557" y="1941870"/>
                  <a:pt x="414231" y="1986063"/>
                  <a:pt x="563287" y="1935226"/>
                </a:cubicBezTo>
                <a:cubicBezTo>
                  <a:pt x="712343" y="1884389"/>
                  <a:pt x="820672" y="1961478"/>
                  <a:pt x="982133" y="1905000"/>
                </a:cubicBezTo>
                <a:cubicBezTo>
                  <a:pt x="1107699" y="1861662"/>
                  <a:pt x="1154401" y="1902153"/>
                  <a:pt x="1319445" y="1860296"/>
                </a:cubicBezTo>
                <a:cubicBezTo>
                  <a:pt x="1484489" y="1818439"/>
                  <a:pt x="1512408" y="1853533"/>
                  <a:pt x="1684866" y="1811867"/>
                </a:cubicBezTo>
                <a:cubicBezTo>
                  <a:pt x="1753157" y="1654043"/>
                  <a:pt x="1883356" y="1457922"/>
                  <a:pt x="1913466" y="1303867"/>
                </a:cubicBezTo>
                <a:cubicBezTo>
                  <a:pt x="1953947" y="1222671"/>
                  <a:pt x="2033941" y="1095064"/>
                  <a:pt x="2108200" y="931334"/>
                </a:cubicBezTo>
                <a:cubicBezTo>
                  <a:pt x="2182459" y="767604"/>
                  <a:pt x="2268437" y="663759"/>
                  <a:pt x="2302933" y="558800"/>
                </a:cubicBezTo>
                <a:cubicBezTo>
                  <a:pt x="2256951" y="391654"/>
                  <a:pt x="2275646" y="296408"/>
                  <a:pt x="2235200" y="186267"/>
                </a:cubicBezTo>
                <a:cubicBezTo>
                  <a:pt x="2180205" y="137110"/>
                  <a:pt x="2146966" y="67120"/>
                  <a:pt x="2065866" y="0"/>
                </a:cubicBezTo>
                <a:close/>
              </a:path>
              <a:path w="2302933" h="1964267" stroke="0" extrusionOk="0">
                <a:moveTo>
                  <a:pt x="2065866" y="0"/>
                </a:moveTo>
                <a:cubicBezTo>
                  <a:pt x="1990511" y="73871"/>
                  <a:pt x="1920118" y="55671"/>
                  <a:pt x="1804500" y="145203"/>
                </a:cubicBezTo>
                <a:cubicBezTo>
                  <a:pt x="1688882" y="234735"/>
                  <a:pt x="1630312" y="205010"/>
                  <a:pt x="1532466" y="296333"/>
                </a:cubicBezTo>
                <a:cubicBezTo>
                  <a:pt x="1408170" y="339781"/>
                  <a:pt x="1250321" y="328454"/>
                  <a:pt x="1118616" y="388789"/>
                </a:cubicBezTo>
                <a:cubicBezTo>
                  <a:pt x="986911" y="449124"/>
                  <a:pt x="827305" y="434273"/>
                  <a:pt x="736600" y="474133"/>
                </a:cubicBezTo>
                <a:cubicBezTo>
                  <a:pt x="683641" y="542043"/>
                  <a:pt x="555729" y="543995"/>
                  <a:pt x="464312" y="632629"/>
                </a:cubicBezTo>
                <a:cubicBezTo>
                  <a:pt x="372895" y="721263"/>
                  <a:pt x="228355" y="769424"/>
                  <a:pt x="169333" y="804333"/>
                </a:cubicBezTo>
                <a:cubicBezTo>
                  <a:pt x="176798" y="885437"/>
                  <a:pt x="105590" y="995608"/>
                  <a:pt x="88053" y="1096941"/>
                </a:cubicBezTo>
                <a:cubicBezTo>
                  <a:pt x="70516" y="1198274"/>
                  <a:pt x="5532" y="1247155"/>
                  <a:pt x="0" y="1413933"/>
                </a:cubicBezTo>
                <a:cubicBezTo>
                  <a:pt x="85726" y="1598989"/>
                  <a:pt x="63921" y="1725594"/>
                  <a:pt x="160866" y="1964267"/>
                </a:cubicBezTo>
                <a:cubicBezTo>
                  <a:pt x="263511" y="1909461"/>
                  <a:pt x="383367" y="1949988"/>
                  <a:pt x="579712" y="1934041"/>
                </a:cubicBezTo>
                <a:cubicBezTo>
                  <a:pt x="776057" y="1918094"/>
                  <a:pt x="850460" y="1922650"/>
                  <a:pt x="982133" y="1905000"/>
                </a:cubicBezTo>
                <a:cubicBezTo>
                  <a:pt x="1117888" y="1852350"/>
                  <a:pt x="1206018" y="1896728"/>
                  <a:pt x="1347554" y="1856571"/>
                </a:cubicBezTo>
                <a:cubicBezTo>
                  <a:pt x="1489090" y="1816414"/>
                  <a:pt x="1585106" y="1827567"/>
                  <a:pt x="1684866" y="1811867"/>
                </a:cubicBezTo>
                <a:cubicBezTo>
                  <a:pt x="1734589" y="1639369"/>
                  <a:pt x="1834685" y="1555954"/>
                  <a:pt x="1913466" y="1303867"/>
                </a:cubicBezTo>
                <a:cubicBezTo>
                  <a:pt x="1934440" y="1190908"/>
                  <a:pt x="2073172" y="1046136"/>
                  <a:pt x="2112094" y="923883"/>
                </a:cubicBezTo>
                <a:cubicBezTo>
                  <a:pt x="2151016" y="801630"/>
                  <a:pt x="2273187" y="656667"/>
                  <a:pt x="2302933" y="558800"/>
                </a:cubicBezTo>
                <a:cubicBezTo>
                  <a:pt x="2249953" y="376282"/>
                  <a:pt x="2285249" y="270258"/>
                  <a:pt x="2235200" y="186267"/>
                </a:cubicBezTo>
                <a:cubicBezTo>
                  <a:pt x="2132353" y="110370"/>
                  <a:pt x="2134606" y="51685"/>
                  <a:pt x="2065866" y="0"/>
                </a:cubicBezTo>
                <a:close/>
              </a:path>
            </a:pathLst>
          </a:cu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065866 w 2302933"/>
                      <a:gd name="connsiteY0" fmla="*/ 0 h 1964267"/>
                      <a:gd name="connsiteX1" fmla="*/ 1532466 w 2302933"/>
                      <a:gd name="connsiteY1" fmla="*/ 296333 h 1964267"/>
                      <a:gd name="connsiteX2" fmla="*/ 736600 w 2302933"/>
                      <a:gd name="connsiteY2" fmla="*/ 474133 h 1964267"/>
                      <a:gd name="connsiteX3" fmla="*/ 169333 w 2302933"/>
                      <a:gd name="connsiteY3" fmla="*/ 804333 h 1964267"/>
                      <a:gd name="connsiteX4" fmla="*/ 0 w 2302933"/>
                      <a:gd name="connsiteY4" fmla="*/ 1413933 h 1964267"/>
                      <a:gd name="connsiteX5" fmla="*/ 160866 w 2302933"/>
                      <a:gd name="connsiteY5" fmla="*/ 1964267 h 1964267"/>
                      <a:gd name="connsiteX6" fmla="*/ 982133 w 2302933"/>
                      <a:gd name="connsiteY6" fmla="*/ 1905000 h 1964267"/>
                      <a:gd name="connsiteX7" fmla="*/ 1684866 w 2302933"/>
                      <a:gd name="connsiteY7" fmla="*/ 1811867 h 1964267"/>
                      <a:gd name="connsiteX8" fmla="*/ 1913466 w 2302933"/>
                      <a:gd name="connsiteY8" fmla="*/ 1303867 h 1964267"/>
                      <a:gd name="connsiteX9" fmla="*/ 2302933 w 2302933"/>
                      <a:gd name="connsiteY9" fmla="*/ 558800 h 1964267"/>
                      <a:gd name="connsiteX10" fmla="*/ 2235200 w 2302933"/>
                      <a:gd name="connsiteY10" fmla="*/ 186267 h 1964267"/>
                      <a:gd name="connsiteX11" fmla="*/ 2065866 w 2302933"/>
                      <a:gd name="connsiteY11" fmla="*/ 0 h 1964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302933" h="1964267">
                        <a:moveTo>
                          <a:pt x="2065866" y="0"/>
                        </a:moveTo>
                        <a:lnTo>
                          <a:pt x="1532466" y="296333"/>
                        </a:lnTo>
                        <a:lnTo>
                          <a:pt x="736600" y="474133"/>
                        </a:lnTo>
                        <a:lnTo>
                          <a:pt x="169333" y="804333"/>
                        </a:lnTo>
                        <a:lnTo>
                          <a:pt x="0" y="1413933"/>
                        </a:lnTo>
                        <a:lnTo>
                          <a:pt x="160866" y="1964267"/>
                        </a:lnTo>
                        <a:lnTo>
                          <a:pt x="982133" y="1905000"/>
                        </a:lnTo>
                        <a:lnTo>
                          <a:pt x="1684866" y="1811867"/>
                        </a:lnTo>
                        <a:lnTo>
                          <a:pt x="1913466" y="1303867"/>
                        </a:lnTo>
                        <a:lnTo>
                          <a:pt x="2302933" y="558800"/>
                        </a:lnTo>
                        <a:lnTo>
                          <a:pt x="2235200" y="186267"/>
                        </a:lnTo>
                        <a:lnTo>
                          <a:pt x="2065866" y="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44EF0577-6E48-B4B8-E650-AC246130D548}"/>
              </a:ext>
            </a:extLst>
          </p:cNvPr>
          <p:cNvSpPr txBox="1">
            <a:spLocks/>
          </p:cNvSpPr>
          <p:nvPr/>
        </p:nvSpPr>
        <p:spPr>
          <a:xfrm>
            <a:off x="9408459" y="65547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555381-9BA3-9543-9FC3-0B4BD9DA0727}" type="slidenum">
              <a:rPr kumimoji="1" lang="zh-CN" altLang="en-US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pPr/>
              <a:t>3</a:t>
            </a:fld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894F46-D042-E606-E8AC-FA4B6F44A2EB}"/>
              </a:ext>
            </a:extLst>
          </p:cNvPr>
          <p:cNvSpPr txBox="1"/>
          <p:nvPr/>
        </p:nvSpPr>
        <p:spPr>
          <a:xfrm>
            <a:off x="7554057" y="2139169"/>
            <a:ext cx="495104" cy="408623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C1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314983-C978-DC06-67CA-682638886EFC}"/>
              </a:ext>
            </a:extLst>
          </p:cNvPr>
          <p:cNvSpPr txBox="1"/>
          <p:nvPr/>
        </p:nvSpPr>
        <p:spPr>
          <a:xfrm>
            <a:off x="6060282" y="5262687"/>
            <a:ext cx="495104" cy="408623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C2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CF516D0-E706-1982-EDE8-6AC348BD4D8B}"/>
              </a:ext>
            </a:extLst>
          </p:cNvPr>
          <p:cNvSpPr txBox="1"/>
          <p:nvPr/>
        </p:nvSpPr>
        <p:spPr>
          <a:xfrm>
            <a:off x="-31437" y="2298742"/>
            <a:ext cx="495104" cy="408623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C3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6C4CBE4-A924-C8FB-3F32-5954C3E8D754}"/>
              </a:ext>
            </a:extLst>
          </p:cNvPr>
          <p:cNvSpPr txBox="1"/>
          <p:nvPr/>
        </p:nvSpPr>
        <p:spPr>
          <a:xfrm>
            <a:off x="11373589" y="4758060"/>
            <a:ext cx="495104" cy="408623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C1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标题 17">
            <a:extLst>
              <a:ext uri="{FF2B5EF4-FFF2-40B4-BE49-F238E27FC236}">
                <a16:creationId xmlns:a16="http://schemas.microsoft.com/office/drawing/2014/main" id="{6967CCE3-7C7E-F59A-62C9-D25F181C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ym typeface="Times New Roman" panose="02020603050405020304" pitchFamily="18" charset="0"/>
              </a:rPr>
              <a:t>Task Challenges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210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7C998DE-0F4F-60E5-8D83-EFAEE2A6F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9" y="1210020"/>
            <a:ext cx="8423437" cy="455132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DE62F2-0B8D-26DC-FB08-C379B140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pPr/>
              <a:t>4</a:t>
            </a:fld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可选流程 31">
            <a:extLst>
              <a:ext uri="{FF2B5EF4-FFF2-40B4-BE49-F238E27FC236}">
                <a16:creationId xmlns:a16="http://schemas.microsoft.com/office/drawing/2014/main" id="{66410CC8-800D-AC9E-E6AE-C3291FB4B89C}"/>
              </a:ext>
            </a:extLst>
          </p:cNvPr>
          <p:cNvSpPr/>
          <p:nvPr/>
        </p:nvSpPr>
        <p:spPr>
          <a:xfrm>
            <a:off x="8146473" y="90487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C1. Ambiguous NL Query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可选流程 37">
            <a:extLst>
              <a:ext uri="{FF2B5EF4-FFF2-40B4-BE49-F238E27FC236}">
                <a16:creationId xmlns:a16="http://schemas.microsoft.com/office/drawing/2014/main" id="{91407170-442F-CC16-F6CC-FCDB80BF0BCB}"/>
              </a:ext>
            </a:extLst>
          </p:cNvPr>
          <p:cNvSpPr/>
          <p:nvPr/>
        </p:nvSpPr>
        <p:spPr>
          <a:xfrm>
            <a:off x="8146473" y="673344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C2. Requiring Domain Knowledge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9" name="可选流程 38">
            <a:extLst>
              <a:ext uri="{FF2B5EF4-FFF2-40B4-BE49-F238E27FC236}">
                <a16:creationId xmlns:a16="http://schemas.microsoft.com/office/drawing/2014/main" id="{4FB2EC68-9E73-9CFA-A4C1-A58D1BD76416}"/>
              </a:ext>
            </a:extLst>
          </p:cNvPr>
          <p:cNvSpPr/>
          <p:nvPr/>
        </p:nvSpPr>
        <p:spPr>
          <a:xfrm>
            <a:off x="8146473" y="1316265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C3. </a:t>
            </a:r>
            <a:r>
              <a:rPr lang="en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Complex 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Database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Schema</a:t>
            </a:r>
            <a:r>
              <a:rPr kumimoji="1"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kumimoji="1"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可选流程 5">
            <a:extLst>
              <a:ext uri="{FF2B5EF4-FFF2-40B4-BE49-F238E27FC236}">
                <a16:creationId xmlns:a16="http://schemas.microsoft.com/office/drawing/2014/main" id="{A5269E28-5FB0-445F-F50C-57CE810A4062}"/>
              </a:ext>
            </a:extLst>
          </p:cNvPr>
          <p:cNvSpPr/>
          <p:nvPr/>
        </p:nvSpPr>
        <p:spPr>
          <a:xfrm>
            <a:off x="8146473" y="1934897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C4. </a:t>
            </a:r>
            <a:r>
              <a:rPr lang="en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Multiple Possible SQL Queries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48BF53-9051-2E19-2B00-46CD4AD08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5" y="2406984"/>
            <a:ext cx="8646100" cy="35739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DB9E05-8BE1-400F-1EE4-062FBD917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959" y="4292200"/>
            <a:ext cx="5194300" cy="2540000"/>
          </a:xfrm>
          <a:prstGeom prst="rect">
            <a:avLst/>
          </a:prstGeom>
        </p:spPr>
      </p:pic>
      <p:sp>
        <p:nvSpPr>
          <p:cNvPr id="15" name="可选流程 14">
            <a:extLst>
              <a:ext uri="{FF2B5EF4-FFF2-40B4-BE49-F238E27FC236}">
                <a16:creationId xmlns:a16="http://schemas.microsoft.com/office/drawing/2014/main" id="{FF6B665C-20DD-FAD5-D85E-397955DCEC13}"/>
              </a:ext>
            </a:extLst>
          </p:cNvPr>
          <p:cNvSpPr/>
          <p:nvPr/>
        </p:nvSpPr>
        <p:spPr>
          <a:xfrm>
            <a:off x="8146473" y="2614352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C5. </a:t>
            </a:r>
            <a:r>
              <a:rPr lang="en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Database Schema Dependency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可选流程 16">
            <a:extLst>
              <a:ext uri="{FF2B5EF4-FFF2-40B4-BE49-F238E27FC236}">
                <a16:creationId xmlns:a16="http://schemas.microsoft.com/office/drawing/2014/main" id="{9FE55566-5368-A630-A2AB-9B08C96C06BB}"/>
              </a:ext>
            </a:extLst>
          </p:cNvPr>
          <p:cNvSpPr/>
          <p:nvPr/>
        </p:nvSpPr>
        <p:spPr>
          <a:xfrm>
            <a:off x="8146473" y="3293807"/>
            <a:ext cx="3852786" cy="454458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C6. </a:t>
            </a:r>
            <a:r>
              <a:rPr lang="en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Database Domain Adaption</a:t>
            </a:r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8630167C-ACAC-1E98-90EC-780BA9AB4D4C}"/>
              </a:ext>
            </a:extLst>
          </p:cNvPr>
          <p:cNvSpPr txBox="1">
            <a:spLocks/>
          </p:cNvSpPr>
          <p:nvPr/>
        </p:nvSpPr>
        <p:spPr>
          <a:xfrm>
            <a:off x="9408459" y="65547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555381-9BA3-9543-9FC3-0B4BD9DA0727}" type="slidenum">
              <a:rPr kumimoji="1" lang="zh-CN" altLang="en-US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pPr/>
              <a:t>4</a:t>
            </a:fld>
            <a:endParaRPr kumimoji="1"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D7DAFB53-07EC-88CC-8AD1-F429C834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sym typeface="Times New Roman" panose="02020603050405020304" pitchFamily="18" charset="0"/>
              </a:rPr>
              <a:t>Task Challenges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519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CBB972-9F62-8C30-D8BF-D02AF3B2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Where Are We?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45EADD-1D06-736E-B6B8-3FA24609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5</a:t>
            </a:fld>
            <a:endParaRPr kumimoji="1"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5EEB5FB-D33E-E05E-F878-EDAC6E321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2186"/>
          <a:stretch/>
        </p:blipFill>
        <p:spPr>
          <a:xfrm>
            <a:off x="44714" y="1129553"/>
            <a:ext cx="12102572" cy="512383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CAFC986-9E7C-EFA0-B687-FE1F9AB2B472}"/>
              </a:ext>
            </a:extLst>
          </p:cNvPr>
          <p:cNvSpPr txBox="1"/>
          <p:nvPr/>
        </p:nvSpPr>
        <p:spPr>
          <a:xfrm>
            <a:off x="3158403" y="6470413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Avenir Next" panose="020B0503020202020204" pitchFamily="34" charset="0"/>
                <a:hlinkClick r:id="rId4"/>
              </a:rPr>
              <a:t>https://github.com/HKUSTDial/NL2SQL_Handbook</a:t>
            </a:r>
            <a:endParaRPr lang="en-US" altLang="zh-CN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3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2C1A5-E63F-381A-86C3-1D256DDB3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Where Are We?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6D7DE6-8D3C-DC29-CAD9-905BCFC43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4366"/>
            <a:ext cx="11161059" cy="23948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" altLang="zh-CN" sz="2400" b="1" dirty="0">
                <a:solidFill>
                  <a:srgbClr val="003366"/>
                </a:solidFill>
              </a:rPr>
              <a:t>CHASE-SQL</a:t>
            </a:r>
            <a:r>
              <a:rPr kumimoji="1" lang="en" altLang="zh-CN" sz="2400" b="1" dirty="0"/>
              <a:t> </a:t>
            </a:r>
            <a:r>
              <a:rPr kumimoji="1" lang="en" altLang="zh-CN" sz="2400" dirty="0"/>
              <a:t>[ICLR 2025], by Google Cloud and Stanford</a:t>
            </a:r>
          </a:p>
          <a:p>
            <a:pPr lvl="1">
              <a:lnSpc>
                <a:spcPct val="100000"/>
              </a:lnSpc>
            </a:pPr>
            <a:r>
              <a:rPr lang="en" altLang="zh-CN" sz="2000" dirty="0"/>
              <a:t>Utilizes the </a:t>
            </a:r>
            <a:r>
              <a:rPr lang="en" altLang="zh-CN" sz="2000" b="1" dirty="0" err="1"/>
              <a:t>MinHash</a:t>
            </a:r>
            <a:r>
              <a:rPr lang="en" altLang="zh-CN" sz="2000" b="1" dirty="0"/>
              <a:t> LSH </a:t>
            </a:r>
            <a:r>
              <a:rPr lang="en" altLang="zh-CN" sz="2000" dirty="0"/>
              <a:t>to search for values related to the user query </a:t>
            </a:r>
          </a:p>
          <a:p>
            <a:pPr lvl="1">
              <a:lnSpc>
                <a:spcPct val="100000"/>
              </a:lnSpc>
            </a:pPr>
            <a:r>
              <a:rPr lang="en" altLang="zh-CN" sz="2000" dirty="0"/>
              <a:t>Multiple prompting strategies to </a:t>
            </a:r>
            <a:r>
              <a:rPr lang="en" altLang="zh-CN" sz="2000" b="1" dirty="0"/>
              <a:t>generate various candidate SQL queries </a:t>
            </a:r>
            <a:r>
              <a:rPr lang="en" altLang="zh-CN" sz="2000" dirty="0"/>
              <a:t>using LLMs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" altLang="zh-CN" sz="2000" dirty="0"/>
              <a:t>and corrects SQL queries with execution errors through prompting LLMs.</a:t>
            </a:r>
          </a:p>
          <a:p>
            <a:pPr lvl="1">
              <a:lnSpc>
                <a:spcPct val="100000"/>
              </a:lnSpc>
            </a:pPr>
            <a:r>
              <a:rPr lang="en" altLang="zh-CN" sz="2000" dirty="0"/>
              <a:t>Employs an </a:t>
            </a:r>
            <a:r>
              <a:rPr lang="en" altLang="zh-CN" sz="2000" b="1" dirty="0"/>
              <a:t>SQL selection agent </a:t>
            </a:r>
            <a:r>
              <a:rPr lang="en" altLang="zh-CN" sz="2000" dirty="0"/>
              <a:t>fine-tuned specifically for the database to select the final SQL from multiple candidates.</a:t>
            </a:r>
          </a:p>
          <a:p>
            <a:pPr marL="457200" lvl="1" indent="0">
              <a:lnSpc>
                <a:spcPct val="100000"/>
              </a:lnSpc>
              <a:buNone/>
            </a:pPr>
            <a:endParaRPr kumimoji="1"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0178B4-F23F-E96F-E762-6E430CB9F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6</a:t>
            </a:fld>
            <a:endParaRPr kumimoji="1" lang="zh-CN" altLang="en-US" dirty="0"/>
          </a:p>
        </p:txBody>
      </p:sp>
      <p:pic>
        <p:nvPicPr>
          <p:cNvPr id="5" name="图片 4" descr="图示&#10;&#10;AI 生成的内容可能不正确。">
            <a:extLst>
              <a:ext uri="{FF2B5EF4-FFF2-40B4-BE49-F238E27FC236}">
                <a16:creationId xmlns:a16="http://schemas.microsoft.com/office/drawing/2014/main" id="{5186267F-0EC3-0334-7E82-B5F620E09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360101"/>
            <a:ext cx="7772400" cy="3407412"/>
          </a:xfrm>
          <a:prstGeom prst="rect">
            <a:avLst/>
          </a:prstGeom>
        </p:spPr>
      </p:pic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7C536EB6-D298-DFF7-A581-0078092330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19" t="16905" r="53837" b="29379"/>
          <a:stretch/>
        </p:blipFill>
        <p:spPr>
          <a:xfrm>
            <a:off x="10466817" y="91279"/>
            <a:ext cx="1269501" cy="11795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91FE860-A828-EE9E-30EE-9B3B0A0CA917}"/>
              </a:ext>
            </a:extLst>
          </p:cNvPr>
          <p:cNvSpPr txBox="1"/>
          <p:nvPr/>
        </p:nvSpPr>
        <p:spPr>
          <a:xfrm>
            <a:off x="10214037" y="1245326"/>
            <a:ext cx="1775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Closed-source</a:t>
            </a:r>
          </a:p>
          <a:p>
            <a:pPr algn="ctr"/>
            <a:r>
              <a:rPr lang="zh-CN" altLang="en-US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LLMs</a:t>
            </a:r>
            <a:endParaRPr lang="zh-CN" altLang="en-US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6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2B609-2644-756A-99B9-C8FAB52E7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9EA9F-2E6F-6137-1714-56FB8EE5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Where Are We?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5F529C-F367-565A-25BB-4064B35A3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4367"/>
            <a:ext cx="11161059" cy="4876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" altLang="zh-CN" sz="2400" b="1" dirty="0">
                <a:solidFill>
                  <a:srgbClr val="003366"/>
                </a:solidFill>
              </a:rPr>
              <a:t>CHASE-SQL</a:t>
            </a:r>
            <a:r>
              <a:rPr kumimoji="1" lang="en" altLang="zh-CN" sz="2400" b="1" dirty="0"/>
              <a:t> </a:t>
            </a:r>
            <a:r>
              <a:rPr kumimoji="1" lang="en" altLang="zh-CN" sz="2400" dirty="0"/>
              <a:t>[ICLR 2025], by Google Cloud and Stanford</a:t>
            </a:r>
          </a:p>
          <a:p>
            <a:pPr marL="457200" lvl="1" indent="0">
              <a:lnSpc>
                <a:spcPct val="100000"/>
              </a:lnSpc>
              <a:buNone/>
            </a:pPr>
            <a:endParaRPr kumimoji="1"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6BFA10-7EE3-8F94-5A09-C6B5F31B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7</a:t>
            </a:fld>
            <a:endParaRPr kumimoji="1" lang="zh-CN" altLang="en-US" dirty="0"/>
          </a:p>
        </p:txBody>
      </p:sp>
      <p:pic>
        <p:nvPicPr>
          <p:cNvPr id="5" name="图片 4" descr="图示&#10;&#10;AI 生成的内容可能不正确。">
            <a:extLst>
              <a:ext uri="{FF2B5EF4-FFF2-40B4-BE49-F238E27FC236}">
                <a16:creationId xmlns:a16="http://schemas.microsoft.com/office/drawing/2014/main" id="{760219AC-C84A-4209-E156-C686DBE3D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695" y="1579727"/>
            <a:ext cx="7047411" cy="30895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C79DD5E-9AC5-9831-7C14-286EC767E160}"/>
              </a:ext>
            </a:extLst>
          </p:cNvPr>
          <p:cNvSpPr txBox="1"/>
          <p:nvPr/>
        </p:nvSpPr>
        <p:spPr>
          <a:xfrm>
            <a:off x="838199" y="4350907"/>
            <a:ext cx="1135380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2000" b="1" dirty="0">
                <a:solidFill>
                  <a:srgbClr val="003366"/>
                </a:solidFill>
                <a:latin typeface="Avenir Next" panose="020B0503020202020204" pitchFamily="34" charset="0"/>
              </a:rPr>
              <a:t>Key Limitations: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1" dirty="0">
                <a:latin typeface="Avenir Next" panose="020B0503020202020204" pitchFamily="34" charset="0"/>
              </a:rPr>
              <a:t>Reliance on closed-source large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Avenir Next" panose="020B0503020202020204" pitchFamily="34" charset="0"/>
              </a:rPr>
              <a:t> High cost (</a:t>
            </a:r>
            <a:r>
              <a:rPr lang="en" altLang="zh-CN" b="1" dirty="0">
                <a:solidFill>
                  <a:srgbClr val="C00000"/>
                </a:solidFill>
                <a:latin typeface="Avenir Next" panose="020B0503020202020204" pitchFamily="34" charset="0"/>
              </a:rPr>
              <a:t>0.6 USD/query</a:t>
            </a:r>
            <a:r>
              <a:rPr lang="en" altLang="zh-CN" dirty="0">
                <a:latin typeface="Avenir Next" panose="020B0503020202020204" pitchFamily="34" charset="0"/>
              </a:rPr>
              <a:t>), making it difficult to widely deploy in real-world industrial scenarios.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CN" sz="1000" b="1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1" dirty="0">
                <a:latin typeface="Avenir Next" panose="020B0503020202020204" pitchFamily="34" charset="0"/>
              </a:rPr>
              <a:t>SQL selection agent requires fine-tuning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Avenir Next" panose="020B0503020202020204" pitchFamily="34" charset="0"/>
              </a:rPr>
              <a:t>The </a:t>
            </a:r>
            <a:r>
              <a:rPr lang="en" altLang="zh-CN" i="1" dirty="0">
                <a:solidFill>
                  <a:srgbClr val="C00000"/>
                </a:solidFill>
                <a:latin typeface="Avenir Next" panose="020B0503020202020204" pitchFamily="34" charset="0"/>
              </a:rPr>
              <a:t>Google</a:t>
            </a:r>
            <a:r>
              <a:rPr lang="en" altLang="zh-CN" dirty="0">
                <a:latin typeface="Avenir Next" panose="020B0503020202020204" pitchFamily="34" charset="0"/>
              </a:rPr>
              <a:t> team </a:t>
            </a:r>
            <a:r>
              <a:rPr lang="en" altLang="zh-CN" i="1" dirty="0">
                <a:solidFill>
                  <a:srgbClr val="C00000"/>
                </a:solidFill>
                <a:latin typeface="Avenir Next" panose="020B0503020202020204" pitchFamily="34" charset="0"/>
              </a:rPr>
              <a:t>fine-tuned</a:t>
            </a:r>
            <a:r>
              <a:rPr lang="en" altLang="zh-CN" dirty="0">
                <a:latin typeface="Avenir Next" panose="020B0503020202020204" pitchFamily="34" charset="0"/>
              </a:rPr>
              <a:t> the </a:t>
            </a:r>
            <a:r>
              <a:rPr lang="en" altLang="zh-CN" i="1" dirty="0">
                <a:solidFill>
                  <a:srgbClr val="C00000"/>
                </a:solidFill>
                <a:latin typeface="Avenir Next" panose="020B0503020202020204" pitchFamily="34" charset="0"/>
              </a:rPr>
              <a:t>Gemini-1.5-Flash</a:t>
            </a:r>
            <a:r>
              <a:rPr lang="en" altLang="zh-CN" dirty="0">
                <a:latin typeface="Avenir Next" panose="020B0503020202020204" pitchFamily="34" charset="0"/>
              </a:rPr>
              <a:t> model specifically.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" altLang="zh-CN" dirty="0">
                <a:latin typeface="Avenir Next" panose="020B0503020202020204" pitchFamily="34" charset="0"/>
              </a:rPr>
              <a:t>Limited flexibility due to reliance on domain-specific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b="1" dirty="0">
                <a:latin typeface="Avenir Next" panose="020B0503020202020204" pitchFamily="34" charset="0"/>
              </a:rPr>
              <a:t>Predefined and Fixed Reasoning Workflows</a:t>
            </a:r>
          </a:p>
        </p:txBody>
      </p:sp>
      <p:pic>
        <p:nvPicPr>
          <p:cNvPr id="8" name="图片 7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5D41A292-9C8D-E418-12CD-64D8C2D6BB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19" t="16905" r="53837" b="29379"/>
          <a:stretch/>
        </p:blipFill>
        <p:spPr>
          <a:xfrm>
            <a:off x="10466817" y="91279"/>
            <a:ext cx="1269501" cy="117951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FE61B6C-CB2F-F3E5-39C9-4D4E55A138DE}"/>
              </a:ext>
            </a:extLst>
          </p:cNvPr>
          <p:cNvSpPr txBox="1"/>
          <p:nvPr/>
        </p:nvSpPr>
        <p:spPr>
          <a:xfrm>
            <a:off x="10214037" y="1245326"/>
            <a:ext cx="1775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Closed-source</a:t>
            </a:r>
          </a:p>
          <a:p>
            <a:pPr algn="ctr"/>
            <a:r>
              <a:rPr lang="zh-CN" altLang="en-US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LLMs</a:t>
            </a:r>
            <a:endParaRPr lang="zh-CN" altLang="en-US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364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409F6-5A37-8B19-3931-A46CB5AB9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4C6C79-FC9C-FAA0-2380-99DE832C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Where Are We?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653F-A862-9DE6-495B-A7A64A49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4366"/>
            <a:ext cx="11161059" cy="23948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" altLang="zh-CN" sz="2400" b="1" dirty="0" err="1">
                <a:solidFill>
                  <a:srgbClr val="003366"/>
                </a:solidFill>
              </a:rPr>
              <a:t>XiYan</a:t>
            </a:r>
            <a:r>
              <a:rPr kumimoji="1" lang="en" altLang="zh-CN" sz="2400" b="1" dirty="0">
                <a:solidFill>
                  <a:srgbClr val="003366"/>
                </a:solidFill>
              </a:rPr>
              <a:t>-SQL</a:t>
            </a:r>
            <a:r>
              <a:rPr kumimoji="1" lang="en" altLang="zh-CN" sz="2400" dirty="0"/>
              <a:t>, by Alibaba</a:t>
            </a:r>
          </a:p>
          <a:p>
            <a:pPr lvl="1">
              <a:lnSpc>
                <a:spcPct val="100000"/>
              </a:lnSpc>
            </a:pPr>
            <a:r>
              <a:rPr lang="en" altLang="zh-CN" sz="2000" b="1" dirty="0"/>
              <a:t>M-Schema</a:t>
            </a:r>
            <a:r>
              <a:rPr lang="en" altLang="zh-CN" sz="2000" dirty="0"/>
              <a:t>: Uses column and value retrieval to select relevant schema items from </a:t>
            </a:r>
            <a:r>
              <a:rPr lang="en" altLang="zh-CN" sz="2000" dirty="0" err="1"/>
              <a:t>DBs.</a:t>
            </a:r>
            <a:r>
              <a:rPr lang="en" altLang="zh-CN" sz="20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" altLang="zh-CN" sz="2000" b="1" dirty="0"/>
              <a:t>Fine-tunes a base LLM </a:t>
            </a:r>
            <a:r>
              <a:rPr lang="en" altLang="zh-CN" sz="2000" dirty="0"/>
              <a:t>on SQL-specific data, then </a:t>
            </a:r>
            <a:r>
              <a:rPr lang="en" altLang="zh-CN" sz="2000" b="1" dirty="0"/>
              <a:t>creates multiple specialized SQL-generation</a:t>
            </a:r>
            <a:r>
              <a:rPr lang="en" altLang="zh-CN" sz="2000" dirty="0"/>
              <a:t> models by fine-tuning with diverse Text-to-SQL syntax datasets.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lvl="1">
              <a:lnSpc>
                <a:spcPct val="100000"/>
              </a:lnSpc>
            </a:pPr>
            <a:r>
              <a:rPr lang="en" altLang="zh-CN" sz="2000" dirty="0"/>
              <a:t>Employs a </a:t>
            </a:r>
            <a:r>
              <a:rPr lang="en" altLang="zh-CN" sz="2000" b="1" dirty="0"/>
              <a:t>fine-tuned SQL selection </a:t>
            </a:r>
            <a:r>
              <a:rPr lang="en" altLang="zh-CN" sz="2000" dirty="0"/>
              <a:t>model to choose the best SQL from predictions made by multiple generators.</a:t>
            </a:r>
            <a:endParaRPr kumimoji="1"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2E27F0-B6EB-BBD2-425F-BA85C83A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55381-9BA3-9543-9FC3-0B4BD9DA0727}" type="slidenum">
              <a:rPr kumimoji="1" lang="zh-CN" altLang="en-US" smtClean="0"/>
              <a:pPr/>
              <a:t>8</a:t>
            </a:fld>
            <a:endParaRPr kumimoji="1" lang="zh-CN" altLang="en-US" dirty="0"/>
          </a:p>
        </p:txBody>
      </p:sp>
      <p:pic>
        <p:nvPicPr>
          <p:cNvPr id="6" name="图片 5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00D36899-E9A0-DAF0-072C-F2B185DE2F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833" t="24487" r="12789" b="37255"/>
          <a:stretch/>
        </p:blipFill>
        <p:spPr>
          <a:xfrm>
            <a:off x="10223161" y="145319"/>
            <a:ext cx="1446559" cy="121452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3381774-97B4-6A23-4136-BABBC5D4C824}"/>
              </a:ext>
            </a:extLst>
          </p:cNvPr>
          <p:cNvSpPr txBox="1"/>
          <p:nvPr/>
        </p:nvSpPr>
        <p:spPr>
          <a:xfrm>
            <a:off x="9773920" y="1335636"/>
            <a:ext cx="2345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Open-source</a:t>
            </a:r>
            <a:r>
              <a:rPr lang="zh-CN" altLang="en-US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 </a:t>
            </a:r>
            <a:r>
              <a:rPr lang="en-US" altLang="zh-CN" sz="1800" b="1" dirty="0">
                <a:solidFill>
                  <a:srgbClr val="C00000"/>
                </a:solidFill>
                <a:latin typeface="Avenir Next" panose="020B0503020202020204" pitchFamily="34" charset="0"/>
              </a:rPr>
              <a:t>LLMs</a:t>
            </a:r>
            <a:endParaRPr lang="zh-CN" altLang="en-US" dirty="0">
              <a:solidFill>
                <a:srgbClr val="C0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FA273A2-0BD5-E5C7-1C51-022947C42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021" y="3654959"/>
            <a:ext cx="9999779" cy="283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73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8281</TotalTime>
  <Words>2152</Words>
  <Application>Microsoft Macintosh PowerPoint</Application>
  <PresentationFormat>宽屏</PresentationFormat>
  <Paragraphs>387</Paragraphs>
  <Slides>31</Slides>
  <Notes>10</Notes>
  <HiddenSlides>3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等线</vt:lpstr>
      <vt:lpstr>SimHei</vt:lpstr>
      <vt:lpstr>Muli</vt:lpstr>
      <vt:lpstr>Muli Light</vt:lpstr>
      <vt:lpstr>Arial</vt:lpstr>
      <vt:lpstr>Avenir Next</vt:lpstr>
      <vt:lpstr>Avenir Next Condensed</vt:lpstr>
      <vt:lpstr>Cambria Math</vt:lpstr>
      <vt:lpstr>FUTURA MEDIUM</vt:lpstr>
      <vt:lpstr>FUTURA MEDIUM</vt:lpstr>
      <vt:lpstr>Roboto</vt:lpstr>
      <vt:lpstr>Times New Roman</vt:lpstr>
      <vt:lpstr>Office 主题​​</vt:lpstr>
      <vt:lpstr>Alpha-SQL: Zero-Shot Text-to-SQL  using Monte Carlo Tree Search</vt:lpstr>
      <vt:lpstr>Text-to-SQL: Bridges Humans and Databases</vt:lpstr>
      <vt:lpstr>Task Challenges</vt:lpstr>
      <vt:lpstr>Task Challenges</vt:lpstr>
      <vt:lpstr>Task Challenges</vt:lpstr>
      <vt:lpstr>Where Are We?</vt:lpstr>
      <vt:lpstr>Where Are We?</vt:lpstr>
      <vt:lpstr>Where Are We?</vt:lpstr>
      <vt:lpstr>Where Are We?</vt:lpstr>
      <vt:lpstr>Where Are We?</vt:lpstr>
      <vt:lpstr>Key Takeaways</vt:lpstr>
      <vt:lpstr>Where Are We Going?</vt:lpstr>
      <vt:lpstr>What is the (Reasoning) Agent?</vt:lpstr>
      <vt:lpstr>Alpha-SQL:  A Plug-and-Play Text-to-SQL Reasoning Framework</vt:lpstr>
      <vt:lpstr>NL2SQL Human Workflow</vt:lpstr>
      <vt:lpstr>Task Formulation: Mimic Human Experts</vt:lpstr>
      <vt:lpstr>Task Formulation: Mimic Human Experts</vt:lpstr>
      <vt:lpstr>Text-to-SQL as a Tree-based Search Problem</vt:lpstr>
      <vt:lpstr>LLM-as-Action-Model</vt:lpstr>
      <vt:lpstr>Text-to-SQL as a Tree-based Search Problem</vt:lpstr>
      <vt:lpstr>Alpha-SQL Solution Overview</vt:lpstr>
      <vt:lpstr>Pruning the Candidate Actions  (for efficiency)</vt:lpstr>
      <vt:lpstr>Pruning the Search Paths (for efficiency)</vt:lpstr>
      <vt:lpstr>Offline: Database Value Retrieval</vt:lpstr>
      <vt:lpstr>Alpha-SQL: Effectiveness </vt:lpstr>
      <vt:lpstr>Alpha-SQL: Plug-and-Play Capabilities</vt:lpstr>
      <vt:lpstr>Performance-Scale Trade-off Analysis</vt:lpstr>
      <vt:lpstr>Research Opportunities</vt:lpstr>
      <vt:lpstr>PowerPoint 演示文稿</vt:lpstr>
      <vt:lpstr>Alpha-SQL: Upper Bound Accuracy</vt:lpstr>
      <vt:lpstr>Alpha-SQL: Top-K Accuracy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博士生科研入门辅导</dc:title>
  <dc:creator>骆昱宇</dc:creator>
  <cp:lastModifiedBy>骆昱宇</cp:lastModifiedBy>
  <cp:revision>363</cp:revision>
  <dcterms:created xsi:type="dcterms:W3CDTF">2023-08-10T02:32:21Z</dcterms:created>
  <dcterms:modified xsi:type="dcterms:W3CDTF">2025-05-30T04:21:49Z</dcterms:modified>
</cp:coreProperties>
</file>